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7" r:id="rId3"/>
    <p:sldId id="282" r:id="rId4"/>
    <p:sldId id="332" r:id="rId5"/>
    <p:sldId id="326" r:id="rId6"/>
    <p:sldId id="329" r:id="rId7"/>
    <p:sldId id="314" r:id="rId8"/>
    <p:sldId id="274" r:id="rId9"/>
  </p:sldIdLst>
  <p:sldSz cx="9144000" cy="5143500" type="screen16x9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000066"/>
    <a:srgbClr val="FFEE97"/>
    <a:srgbClr val="575BFF"/>
    <a:srgbClr val="374EFB"/>
    <a:srgbClr val="FFE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9310" autoAdjust="0"/>
  </p:normalViewPr>
  <p:slideViewPr>
    <p:cSldViewPr snapToGrid="0">
      <p:cViewPr>
        <p:scale>
          <a:sx n="100" d="100"/>
          <a:sy n="100" d="100"/>
        </p:scale>
        <p:origin x="-762" y="-132"/>
      </p:cViewPr>
      <p:guideLst>
        <p:guide orient="horz"/>
        <p:guide orient="horz" pos="1038"/>
        <p:guide orient="horz" pos="2864"/>
        <p:guide orient="horz" pos="2696"/>
        <p:guide pos="4099"/>
        <p:guide pos="1383"/>
        <p:guide pos="3247"/>
        <p:guide/>
        <p:guide pos="385"/>
        <p:guide pos="2426"/>
        <p:guide pos="1486"/>
        <p:guide pos="476"/>
        <p:guide pos="2710"/>
        <p:guide pos="5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83902147073271"/>
          <c:y val="0.18493626970740856"/>
          <c:w val="0.37455246908050038"/>
          <c:h val="0.63333417499065758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Bravuris 2 </c:v>
                </c:pt>
              </c:strCache>
            </c:strRef>
          </c:tx>
          <c:spPr>
            <a:ln w="38100">
              <a:solidFill>
                <a:srgbClr val="00006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Tabelle1!$A$2:$A$9</c:f>
              <c:strCache>
                <c:ptCount val="8"/>
                <c:pt idx="0">
                  <c:v>aquaplaning</c:v>
                </c:pt>
                <c:pt idx="1">
                  <c:v>wet handling</c:v>
                </c:pt>
                <c:pt idx="2">
                  <c:v>wet braking</c:v>
                </c:pt>
                <c:pt idx="3">
                  <c:v>dry handling</c:v>
                </c:pt>
                <c:pt idx="4">
                  <c:v>dry braking</c:v>
                </c:pt>
                <c:pt idx="5">
                  <c:v>mileage</c:v>
                </c:pt>
                <c:pt idx="6">
                  <c:v>noise</c:v>
                </c:pt>
                <c:pt idx="7">
                  <c:v>rolling restistance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Bravuris 3</c:v>
                </c:pt>
              </c:strCache>
            </c:strRef>
          </c:tx>
          <c:spPr>
            <a:ln w="38100">
              <a:solidFill>
                <a:srgbClr val="FFD4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Tabelle1!$A$2:$A$9</c:f>
              <c:strCache>
                <c:ptCount val="8"/>
                <c:pt idx="0">
                  <c:v>aquaplaning</c:v>
                </c:pt>
                <c:pt idx="1">
                  <c:v>wet handling</c:v>
                </c:pt>
                <c:pt idx="2">
                  <c:v>wet braking</c:v>
                </c:pt>
                <c:pt idx="3">
                  <c:v>dry handling</c:v>
                </c:pt>
                <c:pt idx="4">
                  <c:v>dry braking</c:v>
                </c:pt>
                <c:pt idx="5">
                  <c:v>mileage</c:v>
                </c:pt>
                <c:pt idx="6">
                  <c:v>noise</c:v>
                </c:pt>
                <c:pt idx="7">
                  <c:v>rolling restistance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97</c:v>
                </c:pt>
                <c:pt idx="1">
                  <c:v>102</c:v>
                </c:pt>
                <c:pt idx="2">
                  <c:v>107</c:v>
                </c:pt>
                <c:pt idx="3">
                  <c:v>101</c:v>
                </c:pt>
                <c:pt idx="4">
                  <c:v>99</c:v>
                </c:pt>
                <c:pt idx="5">
                  <c:v>116</c:v>
                </c:pt>
                <c:pt idx="6">
                  <c:v>102</c:v>
                </c:pt>
                <c:pt idx="7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84992"/>
        <c:axId val="156225536"/>
      </c:radarChart>
      <c:catAx>
        <c:axId val="32884992"/>
        <c:scaling>
          <c:orientation val="minMax"/>
        </c:scaling>
        <c:delete val="1"/>
        <c:axPos val="b"/>
        <c:majorGridlines/>
        <c:numFmt formatCode="dd/mm/yyyy" sourceLinked="1"/>
        <c:majorTickMark val="out"/>
        <c:minorTickMark val="none"/>
        <c:tickLblPos val="none"/>
        <c:crossAx val="156225536"/>
        <c:crosses val="autoZero"/>
        <c:auto val="1"/>
        <c:lblAlgn val="ctr"/>
        <c:lblOffset val="100"/>
        <c:noMultiLvlLbl val="0"/>
      </c:catAx>
      <c:valAx>
        <c:axId val="156225536"/>
        <c:scaling>
          <c:orientation val="minMax"/>
        </c:scaling>
        <c:delete val="1"/>
        <c:axPos val="l"/>
        <c:numFmt formatCode="General" sourceLinked="1"/>
        <c:majorTickMark val="cross"/>
        <c:minorTickMark val="none"/>
        <c:tickLblPos val="none"/>
        <c:crossAx val="32884992"/>
        <c:crosses val="autoZero"/>
        <c:crossBetween val="between"/>
      </c:valAx>
      <c:spPr>
        <a:noFill/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Marketing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ECDAD-2BF6-457A-A7CE-3E5BB442EA9B}" type="datetimeFigureOut">
              <a:rPr lang="de-DE" smtClean="0"/>
              <a:pPr/>
              <a:t>14.01.2014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3BBB4-C8FC-4FDC-AE43-BFDC8E3C409F}" type="slidenum">
              <a:rPr lang="de-DE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794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 smtClean="0"/>
              <a:t>Marketing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0C61-6C73-4332-970E-FEBC18B0D45A}" type="datetimeFigureOut">
              <a:rPr lang="de-DE" smtClean="0"/>
              <a:pPr/>
              <a:t>14.01.2014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913A0-796D-4F33-969B-D8CB3BC394FD}" type="slidenum">
              <a:rPr lang="de-DE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698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3.xml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Bravuris3_FactBook_Titel_1280x720_splitt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52507" cy="488372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69539" y="4803998"/>
            <a:ext cx="3214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59904" y="4968726"/>
            <a:ext cx="3224386" cy="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3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 © Continental </a:t>
            </a:r>
          </a:p>
        </p:txBody>
      </p:sp>
      <p:pic>
        <p:nvPicPr>
          <p:cNvPr id="7" name="Grafik 6" descr="Barum_FooterTEST-2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64207"/>
            <a:ext cx="9144000" cy="6792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 descr="HG_splittscreen_technologi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7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36" name="Textplatzhalter 4"/>
          <p:cNvSpPr>
            <a:spLocks noGrp="1"/>
          </p:cNvSpPr>
          <p:nvPr>
            <p:ph idx="1" hasCustomPrompt="1"/>
          </p:nvPr>
        </p:nvSpPr>
        <p:spPr>
          <a:xfrm>
            <a:off x="179512" y="1491630"/>
            <a:ext cx="62646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Blip>
                <a:blip r:embed="rId8"/>
              </a:buBlip>
              <a:defRPr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 Textmasterformate durch Klicken bearbeiten</a:t>
            </a: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HG_splittscreen_markeinfuehru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Agenda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dirty="0" smtClean="0">
                <a:solidFill>
                  <a:srgbClr val="FFD400"/>
                </a:solidFill>
              </a:rPr>
              <a:t>Weiter</a:t>
            </a:r>
            <a:endParaRPr lang="en-US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dirty="0" smtClean="0">
                <a:solidFill>
                  <a:srgbClr val="FFD400"/>
                </a:solidFill>
              </a:rPr>
              <a:t>Zurück</a:t>
            </a:r>
            <a:endParaRPr lang="en-US" sz="600" b="1" kern="0" dirty="0">
              <a:solidFill>
                <a:srgbClr val="FFD400"/>
              </a:solidFill>
            </a:endParaRPr>
          </a:p>
        </p:txBody>
      </p:sp>
      <p:sp>
        <p:nvSpPr>
          <p:cNvPr id="40" name="Textplatzhalter 4"/>
          <p:cNvSpPr>
            <a:spLocks noGrp="1"/>
          </p:cNvSpPr>
          <p:nvPr>
            <p:ph idx="1" hasCustomPrompt="1"/>
          </p:nvPr>
        </p:nvSpPr>
        <p:spPr>
          <a:xfrm>
            <a:off x="179512" y="1491630"/>
            <a:ext cx="62646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Blip>
                <a:blip r:embed="rId8"/>
              </a:buBlip>
              <a:defRPr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 Textmasterformate durch Klicken bearbeiten</a:t>
            </a: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261055" y="4758925"/>
            <a:ext cx="3214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Produkt-Factbook Barum </a:t>
            </a:r>
            <a:r>
              <a:rPr lang="de-DE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de-DE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de-DE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 userDrawn="1"/>
        </p:nvSpPr>
        <p:spPr bwMode="auto">
          <a:xfrm>
            <a:off x="261055" y="489145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Produktmanagement I</a:t>
            </a:r>
            <a:r>
              <a:rPr lang="de-DE" altLang="de-DE" sz="700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Leo Kolodziej</a:t>
            </a:r>
            <a: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I 2013 I</a:t>
            </a:r>
            <a:b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HG_splittscreen_markeinfuehru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7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Agenda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dirty="0" smtClean="0">
                <a:solidFill>
                  <a:srgbClr val="FFD400"/>
                </a:solidFill>
              </a:rPr>
              <a:t>Weiter</a:t>
            </a:r>
            <a:endParaRPr lang="en-US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dirty="0" smtClean="0">
                <a:solidFill>
                  <a:srgbClr val="FFD400"/>
                </a:solidFill>
              </a:rPr>
              <a:t>Zurück</a:t>
            </a:r>
            <a:endParaRPr lang="en-US" sz="600" b="1" kern="0" dirty="0">
              <a:solidFill>
                <a:srgbClr val="FFD400"/>
              </a:solidFill>
            </a:endParaRPr>
          </a:p>
        </p:txBody>
      </p:sp>
      <p:sp>
        <p:nvSpPr>
          <p:cNvPr id="40" name="Textplatzhalter 4"/>
          <p:cNvSpPr>
            <a:spLocks noGrp="1"/>
          </p:cNvSpPr>
          <p:nvPr>
            <p:ph idx="1" hasCustomPrompt="1"/>
          </p:nvPr>
        </p:nvSpPr>
        <p:spPr>
          <a:xfrm>
            <a:off x="179512" y="1491630"/>
            <a:ext cx="62646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Blip>
                <a:blip r:embed="rId8"/>
              </a:buBlip>
              <a:defRPr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 Textmasterformate durch Klicken bearbeiten</a:t>
            </a: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261055" y="4758925"/>
            <a:ext cx="3214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Produkt-Factbook Barum </a:t>
            </a:r>
            <a:r>
              <a:rPr lang="de-DE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de-DE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de-DE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 userDrawn="1"/>
        </p:nvSpPr>
        <p:spPr bwMode="auto">
          <a:xfrm>
            <a:off x="261055" y="489145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Produktmanagement I</a:t>
            </a:r>
            <a:r>
              <a:rPr lang="de-DE" altLang="de-DE" sz="700" baseline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Leo Kolodziej</a:t>
            </a:r>
            <a: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I 2013 I</a:t>
            </a:r>
            <a:b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de-DE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ravuris3_FactBook_Titel_1280x720_letzesBild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rafik 3" descr="Barum_FooterTEST-2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64207"/>
            <a:ext cx="9144000" cy="6792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Bravuris3_FactBook_Titel_1280x720_splitt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508" y="-1"/>
            <a:ext cx="9152508" cy="4883721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69539" y="4803998"/>
            <a:ext cx="321475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59904" y="4968726"/>
            <a:ext cx="3224386" cy="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39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 © Continental </a:t>
            </a:r>
          </a:p>
        </p:txBody>
      </p:sp>
      <p:pic>
        <p:nvPicPr>
          <p:cNvPr id="7" name="Grafik 6" descr="Barum_FooterTEST-2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64207"/>
            <a:ext cx="9144000" cy="6792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HG_splittscreen_marketi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17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0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23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4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6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HG_splittscreen_marketi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7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HG_splittscreen_marketi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 descr="HG_splittscreen_technologi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7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12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13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36" name="Textplatzhalter 4"/>
          <p:cNvSpPr>
            <a:spLocks noGrp="1"/>
          </p:cNvSpPr>
          <p:nvPr>
            <p:ph idx="1" hasCustomPrompt="1"/>
          </p:nvPr>
        </p:nvSpPr>
        <p:spPr>
          <a:xfrm>
            <a:off x="179512" y="1491630"/>
            <a:ext cx="62646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Blip>
                <a:blip r:embed="rId8"/>
              </a:buBlip>
              <a:defRPr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 Textmasterformate durch Klicken bearbeiten</a:t>
            </a: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 descr="HG_splittscreen_technologi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6" cy="5143497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36" name="Textplatzhalter 4"/>
          <p:cNvSpPr>
            <a:spLocks noGrp="1"/>
          </p:cNvSpPr>
          <p:nvPr>
            <p:ph idx="1" hasCustomPrompt="1"/>
          </p:nvPr>
        </p:nvSpPr>
        <p:spPr>
          <a:xfrm>
            <a:off x="179512" y="1491630"/>
            <a:ext cx="62646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Blip>
                <a:blip r:embed="rId8"/>
              </a:buBlip>
              <a:defRPr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 Textmasterformate durch Klicken bearbeiten</a:t>
            </a: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 descr="HG_splittscreen_technologi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3995" cy="5143497"/>
          </a:xfrm>
          <a:prstGeom prst="rect">
            <a:avLst/>
          </a:prstGeom>
        </p:spPr>
      </p:pic>
      <p:grpSp>
        <p:nvGrpSpPr>
          <p:cNvPr id="2" name="Gruppieren 12"/>
          <p:cNvGrpSpPr/>
          <p:nvPr userDrawn="1"/>
        </p:nvGrpSpPr>
        <p:grpSpPr>
          <a:xfrm>
            <a:off x="4381564" y="4796195"/>
            <a:ext cx="349390" cy="180001"/>
            <a:chOff x="5169846" y="5510707"/>
            <a:chExt cx="349390" cy="180001"/>
          </a:xfrm>
          <a:solidFill>
            <a:srgbClr val="FFD400"/>
          </a:solidFill>
        </p:grpSpPr>
        <p:pic>
          <p:nvPicPr>
            <p:cNvPr id="14" name="Picture 2" descr="Y:\BEGGA_Work\02_Arbeit\Continental\02_Allgemeines_Material\03_Grafische_Elemente\Blenden_Glanzeffekte_und_Verlaeufe\transparente_blende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169846" y="5510707"/>
              <a:ext cx="345112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Gruppieren 86"/>
            <p:cNvGrpSpPr>
              <a:grpSpLocks noChangeAspect="1"/>
            </p:cNvGrpSpPr>
            <p:nvPr/>
          </p:nvGrpSpPr>
          <p:grpSpPr>
            <a:xfrm>
              <a:off x="5174125" y="5510708"/>
              <a:ext cx="345111" cy="180000"/>
              <a:chOff x="9085057" y="1007499"/>
              <a:chExt cx="483157" cy="252000"/>
            </a:xfrm>
            <a:grpFill/>
          </p:grpSpPr>
          <p:sp>
            <p:nvSpPr>
              <p:cNvPr id="19" name="Abgerundetes Rechteck 18">
                <a:hlinkClick r:id="rId3" action="ppaction://hlinksldjump"/>
              </p:cNvPr>
              <p:cNvSpPr>
                <a:spLocks/>
              </p:cNvSpPr>
              <p:nvPr/>
            </p:nvSpPr>
            <p:spPr bwMode="auto">
              <a:xfrm>
                <a:off x="9085057" y="1007499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pieren 52"/>
              <p:cNvGrpSpPr>
                <a:grpSpLocks noChangeAspect="1"/>
              </p:cNvGrpSpPr>
              <p:nvPr/>
            </p:nvGrpSpPr>
            <p:grpSpPr>
              <a:xfrm>
                <a:off x="9194032" y="1008492"/>
                <a:ext cx="265268" cy="235262"/>
                <a:chOff x="8760189" y="1000121"/>
                <a:chExt cx="350838" cy="311152"/>
              </a:xfrm>
              <a:grpFill/>
            </p:grpSpPr>
            <p:pic>
              <p:nvPicPr>
                <p:cNvPr id="21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3"/>
                  <a:ext cx="350838" cy="311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Picture 3" descr="Y:\BEGGA_Work\02_Arbeit\Continental\01_Laufende_Projekte\PFB_Uniroyal_AllSeasonExpert_TS1_TR1\03_Grafik\01_Bildmaterial\Button_Home.png">
                  <a:hlinkClick r:id="rId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60189" y="1000121"/>
                  <a:ext cx="350838" cy="31115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5" name="Gruppieren 22"/>
          <p:cNvGrpSpPr/>
          <p:nvPr userDrawn="1"/>
        </p:nvGrpSpPr>
        <p:grpSpPr>
          <a:xfrm>
            <a:off x="4799708" y="4796195"/>
            <a:ext cx="348356" cy="180000"/>
            <a:chOff x="5587990" y="5510707"/>
            <a:chExt cx="348356" cy="180000"/>
          </a:xfrm>
        </p:grpSpPr>
        <p:pic>
          <p:nvPicPr>
            <p:cNvPr id="24" name="Picture 2" descr="Y:\BEGGA_Work\02_Arbeit\Continental\02_Allgemeines_Material\03_Grafische_Elemente\Blenden_Glanzeffekte_und_Verlaeufe\transparente_blende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990" y="5510707"/>
              <a:ext cx="345112" cy="1735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uppieren 96"/>
            <p:cNvGrpSpPr>
              <a:grpSpLocks noChangeAspect="1"/>
            </p:cNvGrpSpPr>
            <p:nvPr/>
          </p:nvGrpSpPr>
          <p:grpSpPr>
            <a:xfrm>
              <a:off x="5591235" y="5510707"/>
              <a:ext cx="345111" cy="180000"/>
              <a:chOff x="9697564" y="999475"/>
              <a:chExt cx="483157" cy="252000"/>
            </a:xfrm>
          </p:grpSpPr>
          <p:sp>
            <p:nvSpPr>
              <p:cNvPr id="26" name="Abgerundetes Rechteck 25">
                <a:hlinkClick r:id="" action="ppaction://hlinkshowjump?jump=next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solidFill>
                <a:srgbClr val="FFD4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" name="Gruppieren 54"/>
              <p:cNvGrpSpPr>
                <a:grpSpLocks noChangeAspect="1"/>
              </p:cNvGrpSpPr>
              <p:nvPr/>
            </p:nvGrpSpPr>
            <p:grpSpPr>
              <a:xfrm>
                <a:off x="9807627" y="1008476"/>
                <a:ext cx="249853" cy="234000"/>
                <a:chOff x="9272687" y="1223085"/>
                <a:chExt cx="325450" cy="304800"/>
              </a:xfrm>
            </p:grpSpPr>
            <p:pic>
              <p:nvPicPr>
                <p:cNvPr id="28" name="Picture 2" descr="Y:\BEGGA_Work\02_Arbeit\Continental\01_Laufende_Projekte\PFB_Uniroyal_AllSeasonExpert_TS1_TR1\03_Grafik\01_Bildmaterial\Button_Back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687" y="1223085"/>
                  <a:ext cx="325437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Y:\BEGGA_Work\02_Arbeit\Continental\01_Laufende_Projekte\PFB_Uniroyal_AllSeasonExpert_TS1_TR1\03_Grafik\01_Bildmaterial\Button_Back.png">
                  <a:hlinkClick r:id="" action="ppaction://hlinkshowjump?jump=next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9272700" y="1223085"/>
                  <a:ext cx="325437" cy="304800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4436590" y="5012841"/>
            <a:ext cx="243656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uLnTx/>
                <a:uFillTx/>
              </a:rPr>
              <a:t>Contents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uLnTx/>
              <a:uFillTx/>
            </a:endParaRPr>
          </a:p>
        </p:txBody>
      </p:sp>
      <p:sp>
        <p:nvSpPr>
          <p:cNvPr id="31" name="Rectangle 5"/>
          <p:cNvSpPr>
            <a:spLocks noChangeArrowheads="1"/>
          </p:cNvSpPr>
          <p:nvPr userDrawn="1"/>
        </p:nvSpPr>
        <p:spPr bwMode="auto">
          <a:xfrm>
            <a:off x="4864923" y="5012841"/>
            <a:ext cx="221214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Continue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grpSp>
        <p:nvGrpSpPr>
          <p:cNvPr id="8" name="Gruppieren 31"/>
          <p:cNvGrpSpPr/>
          <p:nvPr userDrawn="1"/>
        </p:nvGrpSpPr>
        <p:grpSpPr>
          <a:xfrm>
            <a:off x="3968750" y="4796195"/>
            <a:ext cx="345112" cy="180000"/>
            <a:chOff x="4757032" y="5510707"/>
            <a:chExt cx="345112" cy="180000"/>
          </a:xfrm>
          <a:solidFill>
            <a:srgbClr val="FFD400"/>
          </a:solidFill>
        </p:grpSpPr>
        <p:pic>
          <p:nvPicPr>
            <p:cNvPr id="33" name="Picture 2" descr="Y:\BEGGA_Work\02_Arbeit\Continental\02_Allgemeines_Material\03_Grafische_Elemente\Blenden_Glanzeffekte_und_Verlaeufe\transparente_blende.png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837877" y="5510707"/>
              <a:ext cx="173571" cy="17357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" name="Gruppieren 91"/>
            <p:cNvGrpSpPr>
              <a:grpSpLocks noChangeAspect="1"/>
            </p:cNvGrpSpPr>
            <p:nvPr/>
          </p:nvGrpSpPr>
          <p:grpSpPr>
            <a:xfrm>
              <a:off x="4757032" y="5510707"/>
              <a:ext cx="345112" cy="180000"/>
              <a:chOff x="9697564" y="999475"/>
              <a:chExt cx="483157" cy="252000"/>
            </a:xfrm>
            <a:grpFill/>
          </p:grpSpPr>
          <p:sp>
            <p:nvSpPr>
              <p:cNvPr id="35" name="Abgerundetes Rechteck 34">
                <a:hlinkClick r:id="" action="ppaction://hlinkshowjump?jump=previousslide"/>
              </p:cNvPr>
              <p:cNvSpPr>
                <a:spLocks/>
              </p:cNvSpPr>
              <p:nvPr/>
            </p:nvSpPr>
            <p:spPr bwMode="auto">
              <a:xfrm>
                <a:off x="9697564" y="999475"/>
                <a:ext cx="483157" cy="25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77800" dist="38100" dir="5400000" algn="t" rotWithShape="0">
                  <a:prstClr val="black">
                    <a:alpha val="83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 prstMaterial="softEdge">
                <a:bevelT w="25400" h="6350" prst="coolSlant"/>
              </a:sp3d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96950"/>
                <a:endPara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pieren 54"/>
              <p:cNvGrpSpPr>
                <a:grpSpLocks noChangeAspect="1"/>
              </p:cNvGrpSpPr>
              <p:nvPr/>
            </p:nvGrpSpPr>
            <p:grpSpPr>
              <a:xfrm>
                <a:off x="9800258" y="1008475"/>
                <a:ext cx="249844" cy="234000"/>
                <a:chOff x="9263054" y="1223083"/>
                <a:chExt cx="325437" cy="304800"/>
              </a:xfrm>
              <a:grpFill/>
            </p:grpSpPr>
            <p:pic>
              <p:nvPicPr>
                <p:cNvPr id="37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79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2" descr="Y:\BEGGA_Work\02_Arbeit\Continental\01_Laufende_Projekte\PFB_Uniroyal_AllSeasonExpert_TS1_TR1\03_Grafik\01_Bildmaterial\Button_Back.png">
                  <a:hlinkClick r:id="" action="ppaction://hlinkshowjump?jump=previousslid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263054" y="1223083"/>
                  <a:ext cx="325437" cy="3048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9" name="Rectangle 5"/>
          <p:cNvSpPr>
            <a:spLocks noChangeArrowheads="1"/>
          </p:cNvSpPr>
          <p:nvPr userDrawn="1"/>
        </p:nvSpPr>
        <p:spPr bwMode="auto">
          <a:xfrm>
            <a:off x="4033103" y="5012841"/>
            <a:ext cx="216405" cy="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0" dirty="0" smtClean="0">
                <a:solidFill>
                  <a:srgbClr val="FFD400"/>
                </a:solidFill>
              </a:rPr>
              <a:t>Back</a:t>
            </a:r>
            <a:endParaRPr lang="en-GB" sz="600" b="1" kern="0" dirty="0">
              <a:solidFill>
                <a:srgbClr val="FFD400"/>
              </a:solidFill>
            </a:endParaRPr>
          </a:p>
        </p:txBody>
      </p:sp>
      <p:sp>
        <p:nvSpPr>
          <p:cNvPr id="36" name="Textplatzhalter 4"/>
          <p:cNvSpPr>
            <a:spLocks noGrp="1"/>
          </p:cNvSpPr>
          <p:nvPr>
            <p:ph idx="1" hasCustomPrompt="1"/>
          </p:nvPr>
        </p:nvSpPr>
        <p:spPr>
          <a:xfrm>
            <a:off x="179512" y="1491630"/>
            <a:ext cx="626469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Blip>
                <a:blip r:embed="rId8"/>
              </a:buBlip>
              <a:defRPr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 Textmasterformate durch Klicken bearbeiten</a:t>
            </a: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261055" y="4623665"/>
            <a:ext cx="3214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951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Product Fact Book</a:t>
            </a:r>
            <a:r>
              <a:rPr lang="en-GB" dirty="0" smtClean="0"/>
              <a:t> </a:t>
            </a:r>
            <a:r>
              <a:rPr kumimoji="0" lang="en-GB" altLang="de-DE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Barum</a:t>
            </a:r>
            <a:r>
              <a:rPr lang="en-GB" dirty="0" smtClean="0"/>
              <a:t> </a:t>
            </a:r>
            <a:r>
              <a:rPr lang="en-GB" altLang="de-DE" sz="8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Bravuris 3</a:t>
            </a:r>
            <a:r>
              <a:rPr lang="en-GB" altLang="de-DE" sz="800" b="1" kern="0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HM</a:t>
            </a:r>
            <a:endParaRPr kumimoji="0" lang="en-GB" altLang="de-DE" sz="800" b="1" i="0" u="non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 userDrawn="1"/>
        </p:nvSpPr>
        <p:spPr bwMode="auto">
          <a:xfrm>
            <a:off x="261054" y="4865628"/>
            <a:ext cx="3224386" cy="17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654535" fontAlgn="base">
              <a:lnSpc>
                <a:spcPts val="7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Product Management I Leo Kolodziej I 2013 I</a:t>
            </a:r>
            <a:r>
              <a:rPr dirty="0"/>
              <a:t/>
            </a:r>
            <a:br>
              <a:rPr dirty="0"/>
            </a:br>
            <a:r>
              <a:rPr lang="en-GB" altLang="de-DE" sz="7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 Continental Reifen Deutschland GmbH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HG_splittscree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0" r:id="rId3"/>
    <p:sldLayoutId id="2147483651" r:id="rId4"/>
    <p:sldLayoutId id="2147483673" r:id="rId5"/>
    <p:sldLayoutId id="2147483672" r:id="rId6"/>
    <p:sldLayoutId id="2147483658" r:id="rId7"/>
    <p:sldLayoutId id="2147483674" r:id="rId8"/>
    <p:sldLayoutId id="2147483676" r:id="rId9"/>
    <p:sldLayoutId id="2147483675" r:id="rId10"/>
    <p:sldLayoutId id="2147483669" r:id="rId11"/>
    <p:sldLayoutId id="2147483671" r:id="rId12"/>
    <p:sldLayoutId id="2147483667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Helvetica-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slide" Target="slide4.xml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slide" Target="slide4.xml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520" y="3469140"/>
            <a:ext cx="5832648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34" tIns="30067" rIns="60134" bIns="30067">
            <a:spAutoFit/>
            <a:scene3d>
              <a:camera prst="orthographicFront"/>
              <a:lightRig rig="balanced" dir="t"/>
            </a:scene3d>
            <a:sp3d prstMaterial="metal"/>
          </a:bodyPr>
          <a:lstStyle/>
          <a:p>
            <a:pPr marL="174347" indent="-174347" defTabSz="654585">
              <a:lnSpc>
                <a:spcPct val="90000"/>
              </a:lnSpc>
              <a:spcBef>
                <a:spcPts val="658"/>
              </a:spcBef>
              <a:buSzPct val="110000"/>
              <a:defRPr/>
            </a:pPr>
            <a:r>
              <a:rPr lang="en-GB" sz="6600" b="1" kern="0" dirty="0" smtClean="0">
                <a:ln w="0">
                  <a:noFill/>
                </a:ln>
                <a:solidFill>
                  <a:srgbClr val="010066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68300" algn="ctr" rotWithShape="0">
                    <a:srgbClr val="FFFFFF"/>
                  </a:outerShdw>
                </a:effectLst>
                <a:latin typeface="Arial Black" pitchFamily="34" charset="0"/>
              </a:rPr>
              <a:t>Bravuris 3</a:t>
            </a:r>
            <a:r>
              <a:rPr lang="en-GB" sz="4800" b="1" kern="0" baseline="58000" dirty="0" smtClean="0">
                <a:ln w="0">
                  <a:noFill/>
                </a:ln>
                <a:solidFill>
                  <a:srgbClr val="010066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68300" algn="ctr" rotWithShape="0">
                    <a:srgbClr val="FFFFFF"/>
                  </a:outerShdw>
                </a:effectLst>
                <a:latin typeface="Arial Black" pitchFamily="34" charset="0"/>
              </a:rPr>
              <a:t>HM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6000" y="3253116"/>
            <a:ext cx="2289307" cy="3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34" tIns="30067" rIns="60134" bIns="30067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marL="174347" indent="-174347" defTabSz="654585">
              <a:lnSpc>
                <a:spcPct val="90000"/>
              </a:lnSpc>
              <a:spcBef>
                <a:spcPts val="658"/>
              </a:spcBef>
              <a:buSzPct val="110000"/>
              <a:defRPr/>
            </a:pPr>
            <a:r>
              <a:rPr lang="en-GB" b="1" kern="0" spc="-20" dirty="0" smtClean="0"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34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Product Fact Book</a:t>
            </a:r>
            <a:endParaRPr lang="en-GB" b="1" kern="0" spc="-20" dirty="0">
              <a:solidFill>
                <a:srgbClr val="FFFFFF"/>
              </a:solidFill>
              <a:effectLst>
                <a:outerShdw blurRad="63500" algn="ctr" rotWithShape="0">
                  <a:prstClr val="black">
                    <a:alpha val="34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bgerundetes Rechteck 12">
            <a:hlinkClick r:id="" action="ppaction://noaction"/>
          </p:cNvPr>
          <p:cNvSpPr>
            <a:spLocks/>
          </p:cNvSpPr>
          <p:nvPr/>
        </p:nvSpPr>
        <p:spPr bwMode="auto">
          <a:xfrm>
            <a:off x="4211960" y="4840022"/>
            <a:ext cx="648072" cy="180000"/>
          </a:xfrm>
          <a:prstGeom prst="roundRect">
            <a:avLst/>
          </a:prstGeom>
          <a:solidFill>
            <a:srgbClr val="FFD4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77800" dist="38100" dir="5400000" algn="t" rotWithShape="0">
              <a:prstClr val="black">
                <a:alpha val="83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25400" h="6350" prst="coolSlant"/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96950"/>
            <a:r>
              <a:rPr lang="en-GB" sz="800" b="1" dirty="0" smtClean="0">
                <a:solidFill>
                  <a:srgbClr val="000066"/>
                </a:solidFill>
                <a:latin typeface="Helvetica" pitchFamily="34" charset="0"/>
                <a:cs typeface="Arial" pitchFamily="34" charset="0"/>
              </a:rPr>
              <a:t>START</a:t>
            </a: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 descr="HighMileage_Bildmarke_kasten.png"/>
          <p:cNvPicPr>
            <a:picLocks noChangeAspect="1"/>
          </p:cNvPicPr>
          <p:nvPr/>
        </p:nvPicPr>
        <p:blipFill>
          <a:blip r:embed="rId2" cstate="print"/>
          <a:srcRect l="6718" r="5947"/>
          <a:stretch>
            <a:fillRect/>
          </a:stretch>
        </p:blipFill>
        <p:spPr>
          <a:xfrm>
            <a:off x="6214102" y="-19050"/>
            <a:ext cx="1024160" cy="800772"/>
          </a:xfrm>
          <a:prstGeom prst="rect">
            <a:avLst/>
          </a:prstGeom>
          <a:ln w="9525">
            <a:solidFill>
              <a:srgbClr val="00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329" y="4277954"/>
            <a:ext cx="4752727" cy="3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34" tIns="30067" rIns="60134" bIns="30067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marL="174347" indent="-174347" defTabSz="654585">
              <a:lnSpc>
                <a:spcPct val="90000"/>
              </a:lnSpc>
              <a:spcBef>
                <a:spcPts val="658"/>
              </a:spcBef>
              <a:buSzPct val="110000"/>
              <a:defRPr/>
            </a:pPr>
            <a:r>
              <a:rPr lang="en-GB" b="1" kern="0" spc="-20" dirty="0" smtClean="0"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34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Well balanced with a plus in mileage</a:t>
            </a:r>
            <a:endParaRPr lang="en-GB" b="1" kern="0" spc="-20" dirty="0">
              <a:solidFill>
                <a:srgbClr val="000066"/>
              </a:solidFill>
              <a:effectLst>
                <a:outerShdw blurRad="63500" algn="ctr" rotWithShape="0">
                  <a:prstClr val="black">
                    <a:alpha val="34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6300192" y="4091853"/>
            <a:ext cx="2592982" cy="252000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6300192" y="3372966"/>
            <a:ext cx="2592982" cy="422919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6300192" y="2615515"/>
            <a:ext cx="2592982" cy="532299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6300192" y="2103726"/>
            <a:ext cx="2592982" cy="252000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300192" y="1571589"/>
            <a:ext cx="2592982" cy="252000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6" descr="Barum_Bravuris3_PFB_Pyramide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48" y="1224000"/>
            <a:ext cx="6261476" cy="338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79512" y="-18789"/>
            <a:ext cx="552608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/>
            </a:r>
            <a:br/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</a:rPr>
              <a:t>Brand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541875" y="1563638"/>
            <a:ext cx="13131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Brand statement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541875" y="2094116"/>
            <a:ext cx="1103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Brand position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6541875" y="2742188"/>
            <a:ext cx="5822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 smtClean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Reason</a:t>
            </a:r>
            <a:endParaRPr lang="en-GB" sz="11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41875" y="3462268"/>
            <a:ext cx="6014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Benefits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541875" y="4083918"/>
            <a:ext cx="14029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Basic consumer insight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611560" y="1563638"/>
            <a:ext cx="5688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Barum – Good tyres. Good deal.</a:t>
            </a:r>
            <a:endParaRPr lang="en-GB" sz="1200" b="1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11560" y="2083596"/>
            <a:ext cx="5688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Arial Narrow" pitchFamily="34" charset="0"/>
                <a:cs typeface="Arial" pitchFamily="34" charset="0"/>
              </a:rPr>
              <a:t>Good quality for a fair price.</a:t>
            </a:r>
            <a:endParaRPr lang="en-GB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611560" y="4063804"/>
            <a:ext cx="56886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Arial Narrow" pitchFamily="34" charset="0"/>
                <a:cs typeface="Arial" pitchFamily="34" charset="0"/>
              </a:rPr>
              <a:t>Smart shoppers: focus on value for money</a:t>
            </a:r>
            <a:endParaRPr lang="en-GB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611560" y="3363838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Arial Narrow" pitchFamily="34" charset="0"/>
                <a:cs typeface="Arial" pitchFamily="34" charset="0"/>
              </a:rPr>
              <a:t>Attractive price</a:t>
            </a:r>
          </a:p>
          <a:p>
            <a:pPr algn="ctr"/>
            <a:r>
              <a:rPr lang="en-GB" sz="1200" dirty="0" smtClean="0">
                <a:latin typeface="Arial Narrow" pitchFamily="34" charset="0"/>
                <a:cs typeface="Arial" pitchFamily="34" charset="0"/>
              </a:rPr>
              <a:t>Balanced performance</a:t>
            </a:r>
            <a:endParaRPr lang="en-GB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11560" y="2645945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Arial Narrow" pitchFamily="34" charset="0"/>
                <a:cs typeface="Arial" pitchFamily="34" charset="0"/>
              </a:rPr>
              <a:t>Barum tyres have been systematically designed for high mileage performance and </a:t>
            </a:r>
          </a:p>
          <a:p>
            <a:pPr algn="ctr"/>
            <a:r>
              <a:rPr lang="en-GB" sz="1200" dirty="0" smtClean="0">
                <a:latin typeface="Arial Narrow" pitchFamily="34" charset="0"/>
                <a:cs typeface="Arial" pitchFamily="34" charset="0"/>
              </a:rPr>
              <a:t>therefore offer an attractive balance of price and performance.</a:t>
            </a:r>
            <a:endParaRPr lang="en-GB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Rechteck 25">
            <a:hlinkClick r:id="rId3" action="ppaction://hlinksldjump"/>
          </p:cNvPr>
          <p:cNvSpPr/>
          <p:nvPr/>
        </p:nvSpPr>
        <p:spPr>
          <a:xfrm>
            <a:off x="673961" y="813360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Marketing</a:t>
            </a:r>
            <a:endParaRPr lang="en-GB" sz="1100" b="1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pic>
        <p:nvPicPr>
          <p:cNvPr id="27" name="Grafik 26" descr="icon_marketing4-3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71849"/>
            <a:ext cx="360040" cy="360637"/>
          </a:xfrm>
          <a:prstGeom prst="rect">
            <a:avLst/>
          </a:prstGeom>
        </p:spPr>
      </p:pic>
      <p:sp>
        <p:nvSpPr>
          <p:cNvPr id="35" name="Rechteck 34">
            <a:hlinkClick r:id="" action="ppaction://noaction"/>
          </p:cNvPr>
          <p:cNvSpPr/>
          <p:nvPr/>
        </p:nvSpPr>
        <p:spPr>
          <a:xfrm>
            <a:off x="2267744" y="813360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Technology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36" name="Grafik 35" descr="icon_marketing_grau-46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771849"/>
            <a:ext cx="360040" cy="360637"/>
          </a:xfrm>
          <a:prstGeom prst="rect">
            <a:avLst/>
          </a:prstGeom>
        </p:spPr>
      </p:pic>
      <p:pic>
        <p:nvPicPr>
          <p:cNvPr id="38" name="Grafik 37" descr="icon_marketing_grau-47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771849"/>
            <a:ext cx="360040" cy="360637"/>
          </a:xfrm>
          <a:prstGeom prst="rect">
            <a:avLst/>
          </a:prstGeom>
        </p:spPr>
      </p:pic>
      <p:sp>
        <p:nvSpPr>
          <p:cNvPr id="39" name="Rechteck 38">
            <a:hlinkClick r:id="" action="ppaction://noaction"/>
          </p:cNvPr>
          <p:cNvSpPr/>
          <p:nvPr/>
        </p:nvSpPr>
        <p:spPr>
          <a:xfrm>
            <a:off x="3923928" y="813360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Market launch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Bravuris4K_Seite_bravuris ob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52120" y="1080740"/>
            <a:ext cx="3579242" cy="3579242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251521" y="2514434"/>
            <a:ext cx="4320480" cy="713796"/>
          </a:xfrm>
          <a:prstGeom prst="rect">
            <a:avLst/>
          </a:prstGeom>
          <a:gradFill>
            <a:gsLst>
              <a:gs pos="27000">
                <a:srgbClr val="FFD400"/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50825" y="1405565"/>
            <a:ext cx="4321176" cy="1002780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-18789"/>
            <a:ext cx="552608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/>
            </a:r>
            <a:br/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</a:rPr>
              <a:t>The mileage promise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sp>
        <p:nvSpPr>
          <p:cNvPr id="15" name="Inhaltsplatzhalter 1"/>
          <p:cNvSpPr txBox="1">
            <a:spLocks/>
          </p:cNvSpPr>
          <p:nvPr/>
        </p:nvSpPr>
        <p:spPr>
          <a:xfrm>
            <a:off x="666000" y="1419622"/>
            <a:ext cx="3529087" cy="102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The plus in mileage is a key </a:t>
            </a:r>
            <a:r>
              <a:rPr lang="en-GB" sz="1400" dirty="0" smtClean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selling point for dealers. For this reason, 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this performance characteristic is given special emphasis for the Bravuris 3</a:t>
            </a:r>
            <a:r>
              <a:rPr kumimoji="0" lang="en-GB" sz="14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HM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using the following measures: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432000" y="2589929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1. 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We use ‘HM’ as an abbreviation of ‘high mileage’ and include it in the product name: Bravuris 3</a:t>
            </a:r>
            <a:r>
              <a:rPr kumimoji="0" lang="en-GB" sz="1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HM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dirty="0"/>
              <a:t/>
            </a:r>
            <a:br>
              <a:rPr dirty="0"/>
            </a:b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Grafik 23" descr="HighMileage_Bildmarke_kasten.png"/>
          <p:cNvPicPr>
            <a:picLocks noChangeAspect="1"/>
          </p:cNvPicPr>
          <p:nvPr/>
        </p:nvPicPr>
        <p:blipFill>
          <a:blip r:embed="rId3" cstate="print"/>
          <a:srcRect l="6718" r="5947"/>
          <a:stretch>
            <a:fillRect/>
          </a:stretch>
        </p:blipFill>
        <p:spPr>
          <a:xfrm>
            <a:off x="6246560" y="-20538"/>
            <a:ext cx="989736" cy="773858"/>
          </a:xfrm>
          <a:prstGeom prst="rect">
            <a:avLst/>
          </a:prstGeom>
          <a:ln w="9525">
            <a:solidFill>
              <a:srgbClr val="00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 descr="1540530.01.EU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1837" y="1429758"/>
            <a:ext cx="1110375" cy="2555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hteck 32">
            <a:hlinkClick r:id="rId5" action="ppaction://hlinksldjump"/>
          </p:cNvPr>
          <p:cNvSpPr/>
          <p:nvPr/>
        </p:nvSpPr>
        <p:spPr>
          <a:xfrm>
            <a:off x="673961" y="813360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Marketing</a:t>
            </a:r>
            <a:endParaRPr lang="en-GB" sz="1100" b="1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pic>
        <p:nvPicPr>
          <p:cNvPr id="34" name="Grafik 33" descr="icon_marketing4-3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771849"/>
            <a:ext cx="360040" cy="360637"/>
          </a:xfrm>
          <a:prstGeom prst="rect">
            <a:avLst/>
          </a:prstGeom>
        </p:spPr>
      </p:pic>
      <p:sp>
        <p:nvSpPr>
          <p:cNvPr id="35" name="Rechteck 34">
            <a:hlinkClick r:id="" action="ppaction://noaction"/>
          </p:cNvPr>
          <p:cNvSpPr/>
          <p:nvPr/>
        </p:nvSpPr>
        <p:spPr>
          <a:xfrm>
            <a:off x="2267744" y="813360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Technology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36" name="Grafik 35" descr="icon_marketing_grau-46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771849"/>
            <a:ext cx="360040" cy="360637"/>
          </a:xfrm>
          <a:prstGeom prst="rect">
            <a:avLst/>
          </a:prstGeom>
        </p:spPr>
      </p:pic>
      <p:pic>
        <p:nvPicPr>
          <p:cNvPr id="37" name="Grafik 36" descr="icon_marketing_grau-47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771849"/>
            <a:ext cx="360040" cy="360637"/>
          </a:xfrm>
          <a:prstGeom prst="rect">
            <a:avLst/>
          </a:prstGeom>
        </p:spPr>
      </p:pic>
      <p:sp>
        <p:nvSpPr>
          <p:cNvPr id="38" name="Rechteck 37">
            <a:hlinkClick r:id="" action="ppaction://noaction"/>
          </p:cNvPr>
          <p:cNvSpPr/>
          <p:nvPr/>
        </p:nvSpPr>
        <p:spPr>
          <a:xfrm>
            <a:off x="3923928" y="813360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Market launch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42" name="Grafik 41" descr="01_Zoom_Stufe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3" y="1275606"/>
            <a:ext cx="2952328" cy="2952328"/>
          </a:xfrm>
          <a:prstGeom prst="rect">
            <a:avLst/>
          </a:prstGeom>
        </p:spPr>
      </p:pic>
      <p:pic>
        <p:nvPicPr>
          <p:cNvPr id="46" name="Grafik 45" descr="01_Zoom_Stufe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7197" y="1275606"/>
            <a:ext cx="2952328" cy="2952328"/>
          </a:xfrm>
          <a:prstGeom prst="rect">
            <a:avLst/>
          </a:prstGeom>
        </p:spPr>
      </p:pic>
      <p:pic>
        <p:nvPicPr>
          <p:cNvPr id="47" name="Grafik 46" descr="01_Zoom_Stufe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7197" y="1275606"/>
            <a:ext cx="2952328" cy="2952328"/>
          </a:xfrm>
          <a:prstGeom prst="rect">
            <a:avLst/>
          </a:prstGeom>
        </p:spPr>
      </p:pic>
      <p:pic>
        <p:nvPicPr>
          <p:cNvPr id="48" name="Grafik 47" descr="01_Zoom_Stufe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7197" y="1275606"/>
            <a:ext cx="2952328" cy="2952328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265511" y="3753825"/>
            <a:ext cx="4546242" cy="497433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Inhaltsplatzhalter 1"/>
          <p:cNvSpPr>
            <a:spLocks noGrp="1"/>
          </p:cNvSpPr>
          <p:nvPr>
            <p:ph idx="4294967295"/>
          </p:nvPr>
        </p:nvSpPr>
        <p:spPr>
          <a:xfrm>
            <a:off x="657225" y="3359150"/>
            <a:ext cx="3414713" cy="955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Advantages: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1200" b="1" kern="0" dirty="0" smtClean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Blip>
                <a:blip r:embed="rId13"/>
              </a:buBlip>
            </a:pPr>
            <a:r>
              <a:rPr lang="en-GB" sz="1400" kern="0" dirty="0" smtClean="0">
                <a:latin typeface="Arial Narrow" pitchFamily="34" charset="0"/>
                <a:cs typeface="Arial" pitchFamily="34" charset="0"/>
              </a:rPr>
              <a:t> The promise of higher mileage is directly 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1400" kern="0" dirty="0" smtClean="0">
                <a:latin typeface="Arial Narrow" pitchFamily="34" charset="0"/>
                <a:cs typeface="Arial" pitchFamily="34" charset="0"/>
              </a:rPr>
              <a:t>    connected to the product name.</a:t>
            </a:r>
            <a:endParaRPr lang="en-GB" sz="1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01_Tabelle_03-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4200" y="1476000"/>
            <a:ext cx="3196962" cy="3184375"/>
          </a:xfrm>
          <a:prstGeom prst="rect">
            <a:avLst/>
          </a:prstGeom>
        </p:spPr>
      </p:pic>
      <p:pic>
        <p:nvPicPr>
          <p:cNvPr id="26" name="Grafik 25" descr="01_Tabelle_02-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484034"/>
            <a:ext cx="3528392" cy="3175947"/>
          </a:xfrm>
          <a:prstGeom prst="rect">
            <a:avLst/>
          </a:prstGeom>
        </p:spPr>
      </p:pic>
      <p:pic>
        <p:nvPicPr>
          <p:cNvPr id="27" name="Grafik 26" descr="01_Tabelle_01-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034"/>
            <a:ext cx="3120206" cy="3175947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9512" y="-18789"/>
            <a:ext cx="552608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45716" rIns="91431" bIns="45716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de-DE" sz="1800" i="0" u="none" strike="noStrike" kern="0" cap="none" spc="0" normalizeH="0" baseline="0" dirty="0" smtClean="0"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/>
            </a:r>
            <a:br>
              <a:rPr kumimoji="0" lang="de-DE" sz="1800" i="0" u="none" strike="noStrike" kern="0" cap="none" spc="0" normalizeH="0" baseline="0" dirty="0" smtClean="0"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</a:br>
            <a:r>
              <a:rPr lang="en-GB" sz="2200" b="1" kern="0" smtClean="0"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Feature – Effect – Benefit</a:t>
            </a:r>
            <a:endParaRPr kumimoji="0" lang="de-DE" sz="2200" b="1" i="0" u="none" strike="noStrike" kern="0" cap="none" spc="0" normalizeH="0" baseline="0" dirty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611188" y="1275606"/>
          <a:ext cx="2664668" cy="3124174"/>
        </p:xfrm>
        <a:graphic>
          <a:graphicData uri="http://schemas.openxmlformats.org/drawingml/2006/table">
            <a:tbl>
              <a:tblPr/>
              <a:tblGrid>
                <a:gridCol w="2664668"/>
              </a:tblGrid>
              <a:tr h="226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Feature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32000">
                          <a:srgbClr val="000066">
                            <a:alpha val="88000"/>
                          </a:srgbClr>
                        </a:gs>
                        <a:gs pos="100000">
                          <a:srgbClr val="000066">
                            <a:alpha val="49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8534">
                <a:tc>
                  <a:txBody>
                    <a:bodyPr/>
                    <a:lstStyle/>
                    <a:p>
                      <a:pPr marL="90488" indent="0" algn="l" rtl="0" fontAlgn="t"/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 </a:t>
                      </a:r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Mileage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6871">
                <a:tc>
                  <a:txBody>
                    <a:bodyPr/>
                    <a:lstStyle/>
                    <a:p>
                      <a:pPr marL="269875" indent="-1588" algn="l" fontAlgn="ctr">
                        <a:buFontTx/>
                        <a:buNone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</a:t>
                      </a: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Wide and flat contour with well balanced rib      </a:t>
                      </a:r>
                    </a:p>
                    <a:p>
                      <a:pPr marL="269875" indent="-1588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 structure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265113" indent="1588" algn="l" fontAlgn="ctr">
                        <a:buFontTx/>
                        <a:buNone/>
                      </a:pP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</a:t>
                      </a: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High number of pitches and numerous </a:t>
                      </a:r>
                      <a:r>
                        <a:rPr lang="en-GB" sz="1000" kern="0" dirty="0" err="1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sipes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67">
                <a:tc>
                  <a:txBody>
                    <a:bodyPr/>
                    <a:lstStyle/>
                    <a:p>
                      <a:pPr marL="90488" indent="0" algn="l" rtl="0" fontAlgn="ctr"/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 Handling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99232">
                <a:tc>
                  <a:txBody>
                    <a:bodyPr/>
                    <a:lstStyle/>
                    <a:p>
                      <a:pPr marL="268288" indent="0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 Closed shoulders with macro-blocks (outside)</a:t>
                      </a:r>
                      <a:r>
                        <a:rPr lang="en-US" sz="1000" dirty="0" smtClean="0"/>
                        <a:t/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   </a:t>
                      </a: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and sub depth elements for shoulder blocks   </a:t>
                      </a:r>
                    </a:p>
                    <a:p>
                      <a:pPr marL="268288" indent="0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 (inside)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268288" indent="0" algn="l" fontAlgn="ctr">
                        <a:buFontTx/>
                        <a:buNone/>
                      </a:pPr>
                      <a:r>
                        <a:rPr lang="de-DE" sz="1000" b="0" i="0" u="none" strike="noStrike" baseline="0" noProof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</a:t>
                      </a: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Wide center and intermediate ribs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963">
                <a:tc>
                  <a:txBody>
                    <a:bodyPr/>
                    <a:lstStyle/>
                    <a:p>
                      <a:pPr marL="90488" indent="0" algn="l" rtl="0" fontAlgn="ctr"/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 </a:t>
                      </a:r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Wet</a:t>
                      </a:r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breaking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366871">
                <a:tc>
                  <a:txBody>
                    <a:bodyPr/>
                    <a:lstStyle/>
                    <a:p>
                      <a:pPr marL="268288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High number of grip edges due to </a:t>
                      </a:r>
                      <a:r>
                        <a:rPr lang="en-GB" sz="1000" kern="0" dirty="0" err="1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sipes</a:t>
                      </a: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  </a:t>
                      </a:r>
                    </a:p>
                    <a:p>
                      <a:pPr marL="268288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and a high pitch count number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268288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 State-of-the-art compound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elle 31"/>
          <p:cNvGraphicFramePr>
            <a:graphicFrameLocks noGrp="1"/>
          </p:cNvGraphicFramePr>
          <p:nvPr/>
        </p:nvGraphicFramePr>
        <p:xfrm>
          <a:off x="3275856" y="1275606"/>
          <a:ext cx="3024932" cy="3201880"/>
        </p:xfrm>
        <a:graphic>
          <a:graphicData uri="http://schemas.openxmlformats.org/drawingml/2006/table">
            <a:tbl>
              <a:tblPr/>
              <a:tblGrid>
                <a:gridCol w="3024932"/>
              </a:tblGrid>
              <a:tr h="226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Effect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32000">
                          <a:srgbClr val="000066">
                            <a:alpha val="88000"/>
                          </a:srgbClr>
                        </a:gs>
                        <a:gs pos="100000">
                          <a:srgbClr val="000066">
                            <a:alpha val="49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853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   </a:t>
                      </a:r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Mileage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6870">
                <a:tc>
                  <a:txBody>
                    <a:bodyPr/>
                    <a:lstStyle/>
                    <a:p>
                      <a:pPr marL="444500" indent="9525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Reduced and equal pressure distribution in </a:t>
                      </a:r>
                    </a:p>
                    <a:p>
                      <a:pPr marL="444500" indent="9525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contact patch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447675" indent="0" algn="l" fontAlgn="ctr">
                        <a:buFontTx/>
                        <a:buNone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Reduced block deformation and slip in contact patch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67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Handling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High lateral stiffness enables good transmission </a:t>
                      </a:r>
                    </a:p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US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of side forces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Transference of side forces supported especially</a:t>
                      </a:r>
                    </a:p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for lower wheel angles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963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Wet</a:t>
                      </a:r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breaking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48640">
                <a:tc>
                  <a:txBody>
                    <a:bodyPr/>
                    <a:lstStyle/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Grip edges penetrate the water film in wet </a:t>
                      </a:r>
                    </a:p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driving conditions, improving road surface contact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358775" indent="0" algn="l" fontAlgn="ctr">
                        <a:buFontTx/>
                        <a:buNone/>
                      </a:pP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marL="447675" indent="0" algn="l" fontAlgn="ctr">
                        <a:buFontTx/>
                        <a:buNone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Improved road grip on wet surfaces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/>
        </p:nvGraphicFramePr>
        <p:xfrm>
          <a:off x="6300788" y="1275606"/>
          <a:ext cx="2570162" cy="3439239"/>
        </p:xfrm>
        <a:graphic>
          <a:graphicData uri="http://schemas.openxmlformats.org/drawingml/2006/table">
            <a:tbl>
              <a:tblPr/>
              <a:tblGrid>
                <a:gridCol w="2570162"/>
              </a:tblGrid>
              <a:tr h="226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Benefit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32000">
                          <a:srgbClr val="000066">
                            <a:alpha val="88000"/>
                          </a:srgbClr>
                        </a:gs>
                        <a:gs pos="100000">
                          <a:srgbClr val="000066">
                            <a:alpha val="49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853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Mileage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6870">
                <a:tc>
                  <a:txBody>
                    <a:bodyPr/>
                    <a:lstStyle/>
                    <a:p>
                      <a:pPr marL="3587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Higher mileage due</a:t>
                      </a:r>
                      <a:r>
                        <a:rPr lang="en-GB" sz="1000" kern="0" baseline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to</a:t>
                      </a: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reduced wear rate  </a:t>
                      </a:r>
                    </a:p>
                    <a:p>
                      <a:pPr marL="3587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and even wear shape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3587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Higher mileage due to reduced friction </a:t>
                      </a:r>
                    </a:p>
                    <a:p>
                      <a:pPr marL="3587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energy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467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Handling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99232">
                <a:tc>
                  <a:txBody>
                    <a:bodyPr/>
                    <a:lstStyle/>
                    <a:p>
                      <a:pPr marL="361950" indent="0" algn="l" fontAlgn="ctr">
                        <a:buFontTx/>
                        <a:buNone/>
                        <a:tabLst>
                          <a:tab pos="361950" algn="l"/>
                        </a:tabLst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Precise handling and safe driving on </a:t>
                      </a:r>
                    </a:p>
                    <a:p>
                      <a:pPr marL="361950" indent="0" algn="l" fontAlgn="ctr">
                        <a:buFontTx/>
                        <a:buNone/>
                        <a:tabLst>
                          <a:tab pos="361950" algn="l"/>
                        </a:tabLst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winding roads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358775" indent="0" algn="l" fontAlgn="ctr">
                        <a:buFontTx/>
                        <a:buNone/>
                      </a:pP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Good</a:t>
                      </a:r>
                      <a:r>
                        <a:rPr lang="en-GB" sz="1000" dirty="0" smtClean="0"/>
                        <a:t> </a:t>
                      </a: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directional stability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854" marR="5854" marT="58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963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Wet</a:t>
                      </a:r>
                      <a:r>
                        <a:rPr lang="de-DE" sz="800" b="1" i="0" u="none" strike="noStrike" dirty="0" smtClean="0">
                          <a:solidFill>
                            <a:srgbClr val="000066"/>
                          </a:solidFill>
                          <a:latin typeface="Arial Narrow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66"/>
                          </a:solidFill>
                          <a:latin typeface="Arial Narrow"/>
                        </a:rPr>
                        <a:t>breaking</a:t>
                      </a:r>
                      <a:endParaRPr lang="de-DE" sz="800" b="1" i="0" u="none" strike="noStrike" dirty="0">
                        <a:solidFill>
                          <a:srgbClr val="000066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/>
                        </a:gs>
                        <a:gs pos="38000">
                          <a:srgbClr val="FFD400"/>
                        </a:gs>
                        <a:gs pos="100000">
                          <a:srgbClr val="FFD400">
                            <a:shade val="100000"/>
                            <a:satMod val="115000"/>
                            <a:alpha val="1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681936">
                <a:tc>
                  <a:txBody>
                    <a:bodyPr/>
                    <a:lstStyle/>
                    <a:p>
                      <a:pPr marL="358775" indent="0" algn="l" fontAlgn="ctr">
                        <a:buFontTx/>
                        <a:buNone/>
                      </a:pPr>
                      <a:r>
                        <a:rPr lang="en-GB" sz="1000" kern="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Short wet braking distances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66">
                <a:tc>
                  <a:txBody>
                    <a:bodyPr/>
                    <a:lstStyle/>
                    <a:p>
                      <a:pPr marL="269875" indent="0" algn="l" fontAlgn="ctr">
                        <a:buFontTx/>
                        <a:buBlip>
                          <a:blip r:embed="rId5"/>
                        </a:buBlip>
                      </a:pP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" name="Grafik 33" descr="icon_marketing4-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771848"/>
            <a:ext cx="358848" cy="359443"/>
          </a:xfrm>
          <a:prstGeom prst="rect">
            <a:avLst/>
          </a:prstGeom>
        </p:spPr>
      </p:pic>
      <p:pic>
        <p:nvPicPr>
          <p:cNvPr id="35" name="Grafik 34" descr="icon_marketing_grau-4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771849"/>
            <a:ext cx="360040" cy="360637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673961" y="813360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Marketing</a:t>
            </a:r>
            <a:endParaRPr lang="de-DE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37" name="Grafik 36" descr="icon_marketing_grau-47.png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771849"/>
            <a:ext cx="360040" cy="360637"/>
          </a:xfrm>
          <a:prstGeom prst="rect">
            <a:avLst/>
          </a:prstGeom>
        </p:spPr>
      </p:pic>
      <p:sp>
        <p:nvSpPr>
          <p:cNvPr id="38" name="Rechteck 37">
            <a:hlinkClick r:id="" action="ppaction://noaction"/>
          </p:cNvPr>
          <p:cNvSpPr/>
          <p:nvPr/>
        </p:nvSpPr>
        <p:spPr>
          <a:xfrm>
            <a:off x="2267744" y="813360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Technology</a:t>
            </a:r>
            <a:endParaRPr lang="de-DE" sz="1100" b="1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hteck 38">
            <a:hlinkClick r:id="" action="ppaction://noaction"/>
          </p:cNvPr>
          <p:cNvSpPr/>
          <p:nvPr/>
        </p:nvSpPr>
        <p:spPr>
          <a:xfrm>
            <a:off x="3923928" y="813360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Market launch</a:t>
            </a:r>
            <a:endParaRPr lang="en-GB" sz="11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5" name="Grafik 14" descr="aufzaehlungszeichen-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0251" y="1762646"/>
            <a:ext cx="126000" cy="126000"/>
          </a:xfrm>
          <a:prstGeom prst="rect">
            <a:avLst/>
          </a:prstGeom>
        </p:spPr>
      </p:pic>
      <p:pic>
        <p:nvPicPr>
          <p:cNvPr id="16" name="Grafik 15" descr="aufzaehlungszeichen-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523" y="2177766"/>
            <a:ext cx="126000" cy="126000"/>
          </a:xfrm>
          <a:prstGeom prst="rect">
            <a:avLst/>
          </a:prstGeom>
        </p:spPr>
      </p:pic>
      <p:pic>
        <p:nvPicPr>
          <p:cNvPr id="17" name="Grafik 16" descr="aufzaehlungszeichen-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3301" y="1762646"/>
            <a:ext cx="126000" cy="126000"/>
          </a:xfrm>
          <a:prstGeom prst="rect">
            <a:avLst/>
          </a:prstGeom>
        </p:spPr>
      </p:pic>
      <p:pic>
        <p:nvPicPr>
          <p:cNvPr id="18" name="Grafik 17" descr="aufzaehlungszeichen-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5573" y="2189027"/>
            <a:ext cx="126000" cy="126000"/>
          </a:xfrm>
          <a:prstGeom prst="rect">
            <a:avLst/>
          </a:prstGeom>
        </p:spPr>
      </p:pic>
      <p:pic>
        <p:nvPicPr>
          <p:cNvPr id="19" name="Grafik 18" descr="aufzaehlungszeichen-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3301" y="2750044"/>
            <a:ext cx="126000" cy="126000"/>
          </a:xfrm>
          <a:prstGeom prst="rect">
            <a:avLst/>
          </a:prstGeom>
        </p:spPr>
      </p:pic>
      <p:pic>
        <p:nvPicPr>
          <p:cNvPr id="20" name="Grafik 19" descr="aufzaehlungszeichen-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5573" y="3136562"/>
            <a:ext cx="126000" cy="126000"/>
          </a:xfrm>
          <a:prstGeom prst="rect">
            <a:avLst/>
          </a:prstGeom>
        </p:spPr>
      </p:pic>
      <p:pic>
        <p:nvPicPr>
          <p:cNvPr id="30" name="Grafik 29" descr="aufzaehlungszeichen-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64823" y="3969060"/>
            <a:ext cx="198000" cy="198000"/>
          </a:xfrm>
          <a:prstGeom prst="rect">
            <a:avLst/>
          </a:prstGeom>
        </p:spPr>
      </p:pic>
      <p:pic>
        <p:nvPicPr>
          <p:cNvPr id="31" name="Grafik 30" descr="aufzaehlungszeichen-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300" y="2716315"/>
            <a:ext cx="126000" cy="126000"/>
          </a:xfrm>
          <a:prstGeom prst="rect">
            <a:avLst/>
          </a:prstGeom>
        </p:spPr>
      </p:pic>
      <p:pic>
        <p:nvPicPr>
          <p:cNvPr id="40" name="Grafik 39" descr="aufzaehlungszeichen-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523" y="3255233"/>
            <a:ext cx="126000" cy="126000"/>
          </a:xfrm>
          <a:prstGeom prst="rect">
            <a:avLst/>
          </a:prstGeom>
        </p:spPr>
      </p:pic>
      <p:pic>
        <p:nvPicPr>
          <p:cNvPr id="41" name="Grafik 40" descr="aufzaehlungszeichen-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300" y="3766232"/>
            <a:ext cx="126000" cy="126000"/>
          </a:xfrm>
          <a:prstGeom prst="rect">
            <a:avLst/>
          </a:prstGeom>
        </p:spPr>
      </p:pic>
      <p:pic>
        <p:nvPicPr>
          <p:cNvPr id="42" name="Grafik 41" descr="aufzaehlungszeichen-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572" y="4271853"/>
            <a:ext cx="126000" cy="126000"/>
          </a:xfrm>
          <a:prstGeom prst="rect">
            <a:avLst/>
          </a:prstGeom>
        </p:spPr>
      </p:pic>
      <p:pic>
        <p:nvPicPr>
          <p:cNvPr id="43" name="Grafik 42" descr="aufzaehlungszeichen-5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4858" y="3820342"/>
            <a:ext cx="126000" cy="126000"/>
          </a:xfrm>
          <a:prstGeom prst="rect">
            <a:avLst/>
          </a:prstGeom>
        </p:spPr>
      </p:pic>
      <p:pic>
        <p:nvPicPr>
          <p:cNvPr id="44" name="Grafik 43" descr="aufzaehlungszeichen-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80780" y="4281351"/>
            <a:ext cx="126000" cy="126000"/>
          </a:xfrm>
          <a:prstGeom prst="rect">
            <a:avLst/>
          </a:prstGeom>
        </p:spPr>
      </p:pic>
      <p:pic>
        <p:nvPicPr>
          <p:cNvPr id="45" name="Grafik 44" descr="aufzaehlungszeichen-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64823" y="3229312"/>
            <a:ext cx="198000" cy="198000"/>
          </a:xfrm>
          <a:prstGeom prst="rect">
            <a:avLst/>
          </a:prstGeom>
        </p:spPr>
      </p:pic>
      <p:pic>
        <p:nvPicPr>
          <p:cNvPr id="46" name="Grafik 45" descr="aufzaehlungszeichen-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64823" y="2744368"/>
            <a:ext cx="198000" cy="198000"/>
          </a:xfrm>
          <a:prstGeom prst="rect">
            <a:avLst/>
          </a:prstGeom>
        </p:spPr>
      </p:pic>
      <p:pic>
        <p:nvPicPr>
          <p:cNvPr id="47" name="Grafik 46" descr="aufzaehlungszeichen-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64823" y="2061344"/>
            <a:ext cx="198000" cy="198000"/>
          </a:xfrm>
          <a:prstGeom prst="rect">
            <a:avLst/>
          </a:prstGeom>
        </p:spPr>
      </p:pic>
      <p:pic>
        <p:nvPicPr>
          <p:cNvPr id="48" name="Grafik 47" descr="aufzaehlungszeichen-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64823" y="1730958"/>
            <a:ext cx="198000" cy="19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Spinne Backgrund-60-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3974" y="1671161"/>
            <a:ext cx="2448000" cy="2468836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251520" y="3759200"/>
            <a:ext cx="1944216" cy="665708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79512" y="-18789"/>
            <a:ext cx="552608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45716" rIns="91431" bIns="45716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t/>
            </a:r>
            <a:br/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</a:rPr>
              <a:t>Performance diagram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pic>
        <p:nvPicPr>
          <p:cNvPr id="29" name="Grafik 28" descr="icon_marketing4-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71848"/>
            <a:ext cx="358848" cy="359443"/>
          </a:xfrm>
          <a:prstGeom prst="rect">
            <a:avLst/>
          </a:prstGeom>
        </p:spPr>
      </p:pic>
      <p:pic>
        <p:nvPicPr>
          <p:cNvPr id="31" name="Grafik 30" descr="icon_marketing_grau-45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771849"/>
            <a:ext cx="360040" cy="360637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673961" y="813360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Marketing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33" name="Grafik 32" descr="icon_marketing_grau-47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771849"/>
            <a:ext cx="360040" cy="360637"/>
          </a:xfrm>
          <a:prstGeom prst="rect">
            <a:avLst/>
          </a:prstGeom>
        </p:spPr>
      </p:pic>
      <p:sp>
        <p:nvSpPr>
          <p:cNvPr id="34" name="Rechteck 33">
            <a:hlinkClick r:id="" action="ppaction://noaction"/>
          </p:cNvPr>
          <p:cNvSpPr/>
          <p:nvPr/>
        </p:nvSpPr>
        <p:spPr>
          <a:xfrm>
            <a:off x="2267744" y="813360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Technology</a:t>
            </a:r>
            <a:endParaRPr lang="en-GB" sz="1100" b="1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echteck 34">
            <a:hlinkClick r:id="" action="ppaction://noaction"/>
          </p:cNvPr>
          <p:cNvSpPr/>
          <p:nvPr/>
        </p:nvSpPr>
        <p:spPr>
          <a:xfrm>
            <a:off x="3923928" y="813360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Market launch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24" name="Diagramm 23"/>
          <p:cNvGraphicFramePr/>
          <p:nvPr/>
        </p:nvGraphicFramePr>
        <p:xfrm>
          <a:off x="1256117" y="915566"/>
          <a:ext cx="66967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Textfeld 7"/>
          <p:cNvSpPr txBox="1"/>
          <p:nvPr/>
        </p:nvSpPr>
        <p:spPr>
          <a:xfrm>
            <a:off x="3337910" y="1269167"/>
            <a:ext cx="1296144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Aquaplaning 97%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8" name="Textfeld 7"/>
          <p:cNvSpPr txBox="1"/>
          <p:nvPr/>
        </p:nvSpPr>
        <p:spPr>
          <a:xfrm>
            <a:off x="4706558" y="1701215"/>
            <a:ext cx="1439664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Wet</a:t>
            </a:r>
            <a:r>
              <a:rPr lang="en-GB" dirty="0" smtClean="0"/>
              <a:t> </a:t>
            </a:r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handling 102%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9" name="Textfeld 7"/>
          <p:cNvSpPr txBox="1"/>
          <p:nvPr/>
        </p:nvSpPr>
        <p:spPr>
          <a:xfrm>
            <a:off x="5138110" y="2743443"/>
            <a:ext cx="1296144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Wet</a:t>
            </a:r>
            <a:r>
              <a:rPr lang="en-GB" dirty="0" smtClean="0"/>
              <a:t> </a:t>
            </a:r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braking 107%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0" name="Textfeld 7"/>
          <p:cNvSpPr txBox="1"/>
          <p:nvPr/>
        </p:nvSpPr>
        <p:spPr>
          <a:xfrm>
            <a:off x="4706731" y="3789447"/>
            <a:ext cx="1439491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Dry handling 101%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1" name="Textfeld 7"/>
          <p:cNvSpPr txBox="1"/>
          <p:nvPr/>
        </p:nvSpPr>
        <p:spPr>
          <a:xfrm>
            <a:off x="3194390" y="4293503"/>
            <a:ext cx="1511672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Dry braking 99%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2" name="Textfeld 7"/>
          <p:cNvSpPr txBox="1"/>
          <p:nvPr/>
        </p:nvSpPr>
        <p:spPr>
          <a:xfrm>
            <a:off x="1897750" y="3789447"/>
            <a:ext cx="1008112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Mileage 116%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3" name="Textfeld 7"/>
          <p:cNvSpPr txBox="1"/>
          <p:nvPr/>
        </p:nvSpPr>
        <p:spPr>
          <a:xfrm>
            <a:off x="1537710" y="2743443"/>
            <a:ext cx="1080120" cy="2539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Noise 102%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4" name="Textfeld 7"/>
          <p:cNvSpPr txBox="1"/>
          <p:nvPr/>
        </p:nvSpPr>
        <p:spPr>
          <a:xfrm>
            <a:off x="1537710" y="1733153"/>
            <a:ext cx="1511796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Rolling resistance</a:t>
            </a:r>
          </a:p>
          <a:p>
            <a:pPr algn="ctr"/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110%</a:t>
            </a:r>
            <a:endParaRPr lang="en-GB" sz="105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9" name="Textfeld 7"/>
          <p:cNvSpPr txBox="1"/>
          <p:nvPr/>
        </p:nvSpPr>
        <p:spPr>
          <a:xfrm>
            <a:off x="604317" y="3795886"/>
            <a:ext cx="863550" cy="57708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Bravuris 2</a:t>
            </a:r>
          </a:p>
          <a:p>
            <a:endParaRPr lang="en-GB" sz="105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en-GB" sz="1050" b="1" dirty="0" smtClean="0">
                <a:solidFill>
                  <a:srgbClr val="000066"/>
                </a:solidFill>
                <a:latin typeface="Arial Narrow" pitchFamily="34" charset="0"/>
              </a:rPr>
              <a:t>Bravuris 3</a:t>
            </a:r>
            <a:r>
              <a:rPr lang="en-GB" sz="1050" b="1" baseline="30000" dirty="0" smtClean="0">
                <a:solidFill>
                  <a:srgbClr val="000066"/>
                </a:solidFill>
                <a:latin typeface="Arial Narrow" pitchFamily="34" charset="0"/>
              </a:rPr>
              <a:t>HM</a:t>
            </a:r>
            <a:endParaRPr lang="en-GB" sz="1050" b="1" baseline="300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60301" y="3867894"/>
            <a:ext cx="144016" cy="14401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460301" y="4171925"/>
            <a:ext cx="144016" cy="144016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24" grpId="0" uiExpand="1">
        <p:bldSub>
          <a:bldChart bld="series"/>
        </p:bldSub>
      </p:bldGraphic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9" grpId="0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48" descr="Tabelle_Geschwindigkeitssymbole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423" y="1901950"/>
            <a:ext cx="3662517" cy="1754810"/>
          </a:xfrm>
          <a:prstGeom prst="rect">
            <a:avLst/>
          </a:prstGeom>
        </p:spPr>
      </p:pic>
      <p:sp>
        <p:nvSpPr>
          <p:cNvPr id="82" name="Rechteck 81"/>
          <p:cNvSpPr/>
          <p:nvPr/>
        </p:nvSpPr>
        <p:spPr>
          <a:xfrm rot="-240000">
            <a:off x="6721718" y="2933699"/>
            <a:ext cx="692658" cy="171501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 rot="-180000">
            <a:off x="6685030" y="2694415"/>
            <a:ext cx="692658" cy="171501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/>
          <p:cNvSpPr/>
          <p:nvPr/>
        </p:nvSpPr>
        <p:spPr>
          <a:xfrm rot="60000">
            <a:off x="6672330" y="2474483"/>
            <a:ext cx="692658" cy="171501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 rot="300000">
            <a:off x="6670011" y="2260901"/>
            <a:ext cx="692658" cy="171501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 descr="Tabelle_Zoll-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435" y="1848936"/>
            <a:ext cx="2909465" cy="1944289"/>
          </a:xfrm>
          <a:prstGeom prst="rect">
            <a:avLst/>
          </a:prstGeom>
        </p:spPr>
      </p:pic>
      <p:sp>
        <p:nvSpPr>
          <p:cNvPr id="95" name="Rechteck 94"/>
          <p:cNvSpPr/>
          <p:nvPr/>
        </p:nvSpPr>
        <p:spPr>
          <a:xfrm>
            <a:off x="3006547" y="1865376"/>
            <a:ext cx="815468" cy="994868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231820" y="4211392"/>
            <a:ext cx="8661355" cy="312900"/>
          </a:xfrm>
          <a:prstGeom prst="rect">
            <a:avLst/>
          </a:prstGeom>
          <a:gradFill>
            <a:gsLst>
              <a:gs pos="27000">
                <a:srgbClr val="FFD400"/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hteck 124"/>
          <p:cNvSpPr/>
          <p:nvPr/>
        </p:nvSpPr>
        <p:spPr>
          <a:xfrm>
            <a:off x="7936992" y="1864141"/>
            <a:ext cx="1118108" cy="145696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10679" y="3953548"/>
            <a:ext cx="3129471" cy="180000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38" name="Rechteck 37"/>
          <p:cNvSpPr/>
          <p:nvPr/>
        </p:nvSpPr>
        <p:spPr>
          <a:xfrm>
            <a:off x="4308651" y="3945698"/>
            <a:ext cx="3616150" cy="178690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bg1">
                  <a:alpha val="7000"/>
                </a:schemeClr>
              </a:gs>
              <a:gs pos="0">
                <a:schemeClr val="bg1">
                  <a:alpha val="1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 descr="icon_marketing4-36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771848"/>
            <a:ext cx="358848" cy="359443"/>
          </a:xfrm>
          <a:prstGeom prst="rect">
            <a:avLst/>
          </a:prstGeom>
        </p:spPr>
      </p:pic>
      <p:sp>
        <p:nvSpPr>
          <p:cNvPr id="17" name="Rechteck 16">
            <a:hlinkClick r:id="" action="ppaction://noaction"/>
          </p:cNvPr>
          <p:cNvSpPr/>
          <p:nvPr/>
        </p:nvSpPr>
        <p:spPr>
          <a:xfrm>
            <a:off x="3923928" y="813360"/>
            <a:ext cx="1152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Market launch</a:t>
            </a:r>
            <a:endParaRPr lang="en-GB" sz="1100" b="1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Inhaltsplatzhalter 21"/>
          <p:cNvSpPr>
            <a:spLocks noGrp="1"/>
          </p:cNvSpPr>
          <p:nvPr>
            <p:ph idx="1"/>
          </p:nvPr>
        </p:nvSpPr>
        <p:spPr>
          <a:xfrm>
            <a:off x="655762" y="1396380"/>
            <a:ext cx="2963738" cy="384795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000066"/>
                </a:solidFill>
              </a:rPr>
              <a:t>Market development by inch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512" y="-18789"/>
            <a:ext cx="552608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/>
            </a:r>
            <a:br/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</a:rPr>
              <a:t>Market development in Europe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pic>
        <p:nvPicPr>
          <p:cNvPr id="18" name="Grafik 17" descr="icon_marketing_grau-45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771849"/>
            <a:ext cx="360040" cy="360637"/>
          </a:xfrm>
          <a:prstGeom prst="rect">
            <a:avLst/>
          </a:prstGeom>
        </p:spPr>
      </p:pic>
      <p:sp>
        <p:nvSpPr>
          <p:cNvPr id="19" name="Rechteck 18">
            <a:hlinkClick r:id="rId5" action="ppaction://hlinksldjump"/>
          </p:cNvPr>
          <p:cNvSpPr/>
          <p:nvPr/>
        </p:nvSpPr>
        <p:spPr>
          <a:xfrm>
            <a:off x="673961" y="813360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Marketing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>
            <a:hlinkClick r:id="" action="ppaction://noaction"/>
          </p:cNvPr>
          <p:cNvSpPr/>
          <p:nvPr/>
        </p:nvSpPr>
        <p:spPr>
          <a:xfrm>
            <a:off x="2267744" y="813360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Technology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21" name="Grafik 20" descr="icon_marketing_grau-46.pn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771849"/>
            <a:ext cx="360040" cy="360637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326716" y="3941240"/>
            <a:ext cx="2664296" cy="1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srgbClr val="000066"/>
                </a:solidFill>
                <a:latin typeface="Arial Narrow" pitchFamily="34" charset="0"/>
              </a:rPr>
              <a:t>Source: Marketing Intelligence Continental AG	* = prediction</a:t>
            </a:r>
            <a:endParaRPr lang="en-GB" sz="600" b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62709" y="3947688"/>
            <a:ext cx="7553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 smtClean="0">
                <a:solidFill>
                  <a:srgbClr val="000066"/>
                </a:solidFill>
                <a:latin typeface="Arial Narrow" pitchFamily="34" charset="0"/>
              </a:rPr>
              <a:t>Source: ERMC data</a:t>
            </a:r>
            <a:endParaRPr lang="en-GB" sz="600" b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 rot="-240000">
            <a:off x="1353945" y="2878368"/>
            <a:ext cx="498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+1%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 rot="2760000">
            <a:off x="862593" y="1942178"/>
            <a:ext cx="516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–10%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 rot="-840000">
            <a:off x="1857370" y="3169163"/>
            <a:ext cx="495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+5%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 rot="-420000">
            <a:off x="2408731" y="3325830"/>
            <a:ext cx="550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 +7%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 rot="-780000">
            <a:off x="2944685" y="3349163"/>
            <a:ext cx="4963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+13%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871474" y="2012637"/>
            <a:ext cx="364795" cy="372118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718921" y="3725637"/>
            <a:ext cx="2952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&lt;= 15 inch          = 16 inch         = 17 inch         = 18 inch          &gt;= 19 inch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-8394" y="1781637"/>
            <a:ext cx="720453" cy="21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100,000,000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90,000,000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80,000,000 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70,000,000 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60,000,000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50,000,000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40,000,000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30,000,000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20,000,000</a:t>
            </a:r>
          </a:p>
          <a:p>
            <a:pPr algn="r">
              <a:lnSpc>
                <a:spcPct val="15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10,000,000</a:t>
            </a:r>
          </a:p>
          <a:p>
            <a:pPr algn="r">
              <a:lnSpc>
                <a:spcPct val="150000"/>
              </a:lnSpc>
            </a:pPr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0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668975" y="1742008"/>
            <a:ext cx="720453" cy="20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70,000,000 </a:t>
            </a:r>
          </a:p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60,000,000</a:t>
            </a:r>
          </a:p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50,000,000</a:t>
            </a:r>
          </a:p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40,000,000</a:t>
            </a:r>
          </a:p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30,000,000</a:t>
            </a:r>
          </a:p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20,000,000</a:t>
            </a:r>
          </a:p>
          <a:p>
            <a:pPr algn="r">
              <a:lnSpc>
                <a:spcPct val="200000"/>
              </a:lnSpc>
            </a:pPr>
            <a:r>
              <a:rPr lang="en-GB" sz="800" kern="2000" dirty="0" smtClean="0">
                <a:solidFill>
                  <a:srgbClr val="000066"/>
                </a:solidFill>
                <a:latin typeface="Arial Narrow" pitchFamily="34" charset="0"/>
              </a:rPr>
              <a:t>10,000,000</a:t>
            </a:r>
          </a:p>
          <a:p>
            <a:pPr algn="r">
              <a:lnSpc>
                <a:spcPct val="200000"/>
              </a:lnSpc>
            </a:pPr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0</a:t>
            </a:r>
          </a:p>
        </p:txBody>
      </p:sp>
      <p:grpSp>
        <p:nvGrpSpPr>
          <p:cNvPr id="62" name="Gruppieren 61"/>
          <p:cNvGrpSpPr/>
          <p:nvPr/>
        </p:nvGrpSpPr>
        <p:grpSpPr>
          <a:xfrm>
            <a:off x="3194774" y="1837896"/>
            <a:ext cx="504161" cy="1015663"/>
            <a:chOff x="251520" y="2417283"/>
            <a:chExt cx="504161" cy="1015663"/>
          </a:xfrm>
        </p:grpSpPr>
        <p:sp>
          <p:nvSpPr>
            <p:cNvPr id="57" name="Textfeld 56"/>
            <p:cNvSpPr txBox="1"/>
            <p:nvPr/>
          </p:nvSpPr>
          <p:spPr>
            <a:xfrm>
              <a:off x="324005" y="2417283"/>
              <a:ext cx="4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2008</a:t>
              </a:r>
            </a:p>
            <a:p>
              <a:pPr>
                <a:lnSpc>
                  <a:spcPct val="150000"/>
                </a:lnSpc>
              </a:pP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2009</a:t>
              </a:r>
            </a:p>
            <a:p>
              <a:pPr>
                <a:lnSpc>
                  <a:spcPct val="150000"/>
                </a:lnSpc>
              </a:pP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2010</a:t>
              </a:r>
            </a:p>
            <a:p>
              <a:pPr>
                <a:lnSpc>
                  <a:spcPct val="150000"/>
                </a:lnSpc>
              </a:pP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2011</a:t>
              </a:r>
            </a:p>
            <a:p>
              <a:pPr>
                <a:lnSpc>
                  <a:spcPct val="150000"/>
                </a:lnSpc>
              </a:pP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2012</a:t>
              </a:r>
              <a:endParaRPr lang="en-GB" sz="800" dirty="0" smtClean="0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251520" y="2883057"/>
              <a:ext cx="108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251520" y="3058542"/>
              <a:ext cx="108000" cy="108000"/>
            </a:xfrm>
            <a:prstGeom prst="rect">
              <a:avLst/>
            </a:prstGeom>
            <a:solidFill>
              <a:srgbClr val="F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251520" y="3236342"/>
              <a:ext cx="108000" cy="108000"/>
            </a:xfrm>
            <a:prstGeom prst="rect">
              <a:avLst/>
            </a:prstGeom>
            <a:solidFill>
              <a:srgbClr val="FFE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251520" y="2692376"/>
              <a:ext cx="108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251520" y="2506029"/>
              <a:ext cx="108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033375" y="1883361"/>
            <a:ext cx="1354704" cy="1446550"/>
            <a:chOff x="7740352" y="2479282"/>
            <a:chExt cx="1354704" cy="1451783"/>
          </a:xfrm>
        </p:grpSpPr>
        <p:sp>
          <p:nvSpPr>
            <p:cNvPr id="63" name="Textfeld 62"/>
            <p:cNvSpPr txBox="1"/>
            <p:nvPr/>
          </p:nvSpPr>
          <p:spPr>
            <a:xfrm>
              <a:off x="7799284" y="2479282"/>
              <a:ext cx="1295772" cy="1451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Speed symbols</a:t>
              </a:r>
              <a:r>
                <a:rPr dirty="0"/>
                <a:t/>
              </a:r>
              <a:br>
                <a:rPr dirty="0"/>
              </a:b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R, S, T </a:t>
              </a:r>
            </a:p>
            <a:p>
              <a:endParaRPr lang="en-GB" sz="800" kern="2000" dirty="0" smtClean="0">
                <a:solidFill>
                  <a:srgbClr val="000066"/>
                </a:solidFill>
                <a:latin typeface="Arial Narrow" pitchFamily="34" charset="0"/>
              </a:endParaRPr>
            </a:p>
            <a:p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Speed symbol</a:t>
              </a:r>
              <a:r>
                <a:rPr dirty="0"/>
                <a:t/>
              </a:r>
              <a:br>
                <a:rPr dirty="0"/>
              </a:b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H</a:t>
              </a:r>
            </a:p>
            <a:p>
              <a:endParaRPr lang="en-GB" sz="800" kern="2000" dirty="0" smtClean="0">
                <a:solidFill>
                  <a:srgbClr val="000066"/>
                </a:solidFill>
                <a:latin typeface="Arial Narrow" pitchFamily="34" charset="0"/>
              </a:endParaRPr>
            </a:p>
            <a:p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Speed symbol</a:t>
              </a:r>
              <a:r>
                <a:rPr dirty="0"/>
                <a:t/>
              </a:r>
              <a:br>
                <a:rPr dirty="0"/>
              </a:b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V</a:t>
              </a:r>
            </a:p>
            <a:p>
              <a:endParaRPr lang="en-GB" sz="800" kern="2000" dirty="0" smtClean="0">
                <a:solidFill>
                  <a:srgbClr val="000066"/>
                </a:solidFill>
                <a:latin typeface="Arial Narrow" pitchFamily="34" charset="0"/>
              </a:endParaRPr>
            </a:p>
            <a:p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Speed symbols</a:t>
              </a:r>
              <a:r>
                <a:rPr dirty="0"/>
                <a:t/>
              </a:r>
              <a:br>
                <a:rPr dirty="0"/>
              </a:br>
              <a:r>
                <a:rPr lang="en-GB" sz="800" kern="2000" dirty="0" smtClean="0">
                  <a:solidFill>
                    <a:srgbClr val="000066"/>
                  </a:solidFill>
                  <a:latin typeface="Arial Narrow" pitchFamily="34" charset="0"/>
                </a:rPr>
                <a:t>W, Y, Z </a:t>
              </a:r>
            </a:p>
          </p:txBody>
        </p:sp>
        <p:sp>
          <p:nvSpPr>
            <p:cNvPr id="64" name="Rechteck 63"/>
            <p:cNvSpPr/>
            <p:nvPr/>
          </p:nvSpPr>
          <p:spPr>
            <a:xfrm>
              <a:off x="7740352" y="2557665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7740352" y="2917019"/>
              <a:ext cx="108000" cy="10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7740352" y="3285697"/>
              <a:ext cx="108000" cy="108000"/>
            </a:xfrm>
            <a:prstGeom prst="rect">
              <a:avLst/>
            </a:prstGeom>
            <a:solidFill>
              <a:srgbClr val="FF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7740352" y="3647034"/>
              <a:ext cx="108000" cy="108000"/>
            </a:xfrm>
            <a:prstGeom prst="rect">
              <a:avLst/>
            </a:prstGeom>
            <a:solidFill>
              <a:srgbClr val="FFE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6" name="Gerade Verbindung mit Pfeil 75"/>
          <p:cNvCxnSpPr/>
          <p:nvPr/>
        </p:nvCxnSpPr>
        <p:spPr>
          <a:xfrm flipV="1">
            <a:off x="1374388" y="3116275"/>
            <a:ext cx="402242" cy="32719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V="1">
            <a:off x="1925237" y="3364990"/>
            <a:ext cx="430259" cy="96903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43" idx="1"/>
          </p:cNvCxnSpPr>
          <p:nvPr/>
        </p:nvCxnSpPr>
        <p:spPr>
          <a:xfrm flipV="1">
            <a:off x="2509216" y="3528097"/>
            <a:ext cx="441829" cy="99232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V="1">
            <a:off x="3029075" y="3581041"/>
            <a:ext cx="346907" cy="86666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V="1">
            <a:off x="4732934" y="3043125"/>
            <a:ext cx="3108960" cy="241400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 rot="-360000">
            <a:off x="6731359" y="2897411"/>
            <a:ext cx="504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+2.7%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 rot="-240000">
            <a:off x="6696864" y="2656062"/>
            <a:ext cx="498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+2.3%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4645152" y="2823667"/>
            <a:ext cx="3123590" cy="190193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586631" y="2633470"/>
            <a:ext cx="3102939" cy="21946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 rot="120000">
            <a:off x="6714686" y="2430806"/>
            <a:ext cx="498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–0.3%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4514100" y="2224293"/>
            <a:ext cx="3074150" cy="264907"/>
          </a:xfrm>
          <a:prstGeom prst="straightConnector1">
            <a:avLst/>
          </a:prstGeom>
          <a:ln w="127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eck 69"/>
          <p:cNvSpPr/>
          <p:nvPr/>
        </p:nvSpPr>
        <p:spPr>
          <a:xfrm rot="300000">
            <a:off x="6704092" y="2211565"/>
            <a:ext cx="498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000066"/>
                </a:solidFill>
                <a:latin typeface="Arial Narrow" pitchFamily="34" charset="0"/>
              </a:rPr>
              <a:t>–2.9%</a:t>
            </a:r>
            <a:endParaRPr lang="en-GB" sz="10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0" name="Rechteck 99"/>
          <p:cNvSpPr/>
          <p:nvPr/>
        </p:nvSpPr>
        <p:spPr>
          <a:xfrm rot="17880000">
            <a:off x="4463320" y="3651951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2008</a:t>
            </a:r>
            <a:endParaRPr lang="en-GB" sz="800" dirty="0"/>
          </a:p>
        </p:txBody>
      </p:sp>
      <p:sp>
        <p:nvSpPr>
          <p:cNvPr id="101" name="Rechteck 100"/>
          <p:cNvSpPr/>
          <p:nvPr/>
        </p:nvSpPr>
        <p:spPr>
          <a:xfrm rot="17880000">
            <a:off x="4834687" y="3651951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2009</a:t>
            </a:r>
            <a:endParaRPr lang="en-GB" sz="800" dirty="0"/>
          </a:p>
        </p:txBody>
      </p:sp>
      <p:sp>
        <p:nvSpPr>
          <p:cNvPr id="102" name="Rechteck 101"/>
          <p:cNvSpPr/>
          <p:nvPr/>
        </p:nvSpPr>
        <p:spPr>
          <a:xfrm rot="17880000">
            <a:off x="5164820" y="3651951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2010</a:t>
            </a:r>
            <a:endParaRPr lang="en-GB" sz="800" dirty="0"/>
          </a:p>
        </p:txBody>
      </p:sp>
      <p:sp>
        <p:nvSpPr>
          <p:cNvPr id="103" name="Rechteck 102"/>
          <p:cNvSpPr/>
          <p:nvPr/>
        </p:nvSpPr>
        <p:spPr>
          <a:xfrm rot="17880000">
            <a:off x="5497860" y="3651951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2011</a:t>
            </a:r>
            <a:endParaRPr lang="en-GB" sz="800" dirty="0"/>
          </a:p>
        </p:txBody>
      </p:sp>
      <p:sp>
        <p:nvSpPr>
          <p:cNvPr id="104" name="Rechteck 103"/>
          <p:cNvSpPr/>
          <p:nvPr/>
        </p:nvSpPr>
        <p:spPr>
          <a:xfrm rot="17880000">
            <a:off x="5856790" y="3651951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2012</a:t>
            </a:r>
            <a:endParaRPr lang="en-GB" sz="800" dirty="0"/>
          </a:p>
        </p:txBody>
      </p:sp>
      <p:sp>
        <p:nvSpPr>
          <p:cNvPr id="105" name="Rechteck 104"/>
          <p:cNvSpPr/>
          <p:nvPr/>
        </p:nvSpPr>
        <p:spPr>
          <a:xfrm rot="17880000">
            <a:off x="6170430" y="3651951"/>
            <a:ext cx="402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2013*</a:t>
            </a:r>
            <a:endParaRPr lang="en-GB" sz="800" dirty="0"/>
          </a:p>
        </p:txBody>
      </p:sp>
      <p:sp>
        <p:nvSpPr>
          <p:cNvPr id="106" name="Rechteck 105"/>
          <p:cNvSpPr/>
          <p:nvPr/>
        </p:nvSpPr>
        <p:spPr>
          <a:xfrm rot="17880000">
            <a:off x="6546326" y="3651951"/>
            <a:ext cx="402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2014*</a:t>
            </a:r>
            <a:endParaRPr lang="en-GB" sz="800" dirty="0"/>
          </a:p>
        </p:txBody>
      </p:sp>
      <p:sp>
        <p:nvSpPr>
          <p:cNvPr id="107" name="Rechteck 106"/>
          <p:cNvSpPr/>
          <p:nvPr/>
        </p:nvSpPr>
        <p:spPr>
          <a:xfrm rot="17880000">
            <a:off x="6891199" y="3651951"/>
            <a:ext cx="402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2015*</a:t>
            </a:r>
            <a:endParaRPr lang="en-GB" sz="800" dirty="0"/>
          </a:p>
        </p:txBody>
      </p:sp>
      <p:sp>
        <p:nvSpPr>
          <p:cNvPr id="108" name="Rechteck 107"/>
          <p:cNvSpPr/>
          <p:nvPr/>
        </p:nvSpPr>
        <p:spPr>
          <a:xfrm rot="17880000">
            <a:off x="7213139" y="3651951"/>
            <a:ext cx="402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2016*</a:t>
            </a:r>
            <a:endParaRPr lang="en-GB" sz="800" dirty="0"/>
          </a:p>
        </p:txBody>
      </p:sp>
      <p:sp>
        <p:nvSpPr>
          <p:cNvPr id="109" name="Rechteck 108"/>
          <p:cNvSpPr/>
          <p:nvPr/>
        </p:nvSpPr>
        <p:spPr>
          <a:xfrm rot="17880000">
            <a:off x="7553494" y="3651951"/>
            <a:ext cx="402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000066"/>
                </a:solidFill>
                <a:latin typeface="Arial Narrow" pitchFamily="34" charset="0"/>
              </a:rPr>
              <a:t>2017*</a:t>
            </a:r>
            <a:endParaRPr lang="en-GB" sz="800" dirty="0"/>
          </a:p>
        </p:txBody>
      </p:sp>
      <p:sp>
        <p:nvSpPr>
          <p:cNvPr id="69" name="Inhaltsplatzhalter 21"/>
          <p:cNvSpPr txBox="1">
            <a:spLocks/>
          </p:cNvSpPr>
          <p:nvPr/>
        </p:nvSpPr>
        <p:spPr>
          <a:xfrm>
            <a:off x="4306830" y="1388960"/>
            <a:ext cx="4564120" cy="37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Market development by speed symbol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9" name="Inhaltsplatzhalter 1"/>
          <p:cNvSpPr txBox="1">
            <a:spLocks/>
          </p:cNvSpPr>
          <p:nvPr/>
        </p:nvSpPr>
        <p:spPr>
          <a:xfrm>
            <a:off x="647763" y="4241685"/>
            <a:ext cx="7325804" cy="30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marR="0" lvl="0" algn="l" defTabSz="10691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positive development of the segment &gt;= 17 inch and speed symbols V, W, Y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Z continues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9512" y="-92546"/>
            <a:ext cx="5526087" cy="70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kern="0" dirty="0" smtClean="0"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Product range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pic>
        <p:nvPicPr>
          <p:cNvPr id="26" name="Grafik 25" descr="icon_marketing4-36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771848"/>
            <a:ext cx="358848" cy="359443"/>
          </a:xfrm>
          <a:prstGeom prst="rect">
            <a:avLst/>
          </a:prstGeom>
        </p:spPr>
      </p:pic>
      <p:sp>
        <p:nvSpPr>
          <p:cNvPr id="27" name="Rechteck 26">
            <a:hlinkClick r:id="" action="ppaction://noaction"/>
          </p:cNvPr>
          <p:cNvSpPr/>
          <p:nvPr/>
        </p:nvSpPr>
        <p:spPr>
          <a:xfrm>
            <a:off x="3923928" y="813360"/>
            <a:ext cx="1152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Market launch</a:t>
            </a:r>
            <a:endParaRPr lang="en-GB" sz="1100" b="1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pic>
        <p:nvPicPr>
          <p:cNvPr id="28" name="Grafik 27" descr="icon_marketing_grau-4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71849"/>
            <a:ext cx="360040" cy="360637"/>
          </a:xfrm>
          <a:prstGeom prst="rect">
            <a:avLst/>
          </a:prstGeom>
        </p:spPr>
      </p:pic>
      <p:sp>
        <p:nvSpPr>
          <p:cNvPr id="29" name="Rechteck 28">
            <a:hlinkClick r:id="rId3" action="ppaction://hlinksldjump"/>
          </p:cNvPr>
          <p:cNvSpPr/>
          <p:nvPr/>
        </p:nvSpPr>
        <p:spPr>
          <a:xfrm>
            <a:off x="673961" y="813360"/>
            <a:ext cx="729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Marketing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hteck 29">
            <a:hlinkClick r:id="" action="ppaction://noaction"/>
          </p:cNvPr>
          <p:cNvSpPr/>
          <p:nvPr/>
        </p:nvSpPr>
        <p:spPr>
          <a:xfrm>
            <a:off x="2267744" y="813360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arrow" pitchFamily="34" charset="0"/>
              </a:rPr>
              <a:t>Technology</a:t>
            </a:r>
            <a:endParaRPr lang="en-GB" sz="1100" b="1" u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31" name="Grafik 30" descr="icon_marketing_grau-46.pn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771849"/>
            <a:ext cx="360040" cy="360637"/>
          </a:xfrm>
          <a:prstGeom prst="rect">
            <a:avLst/>
          </a:prstGeom>
        </p:spPr>
      </p:pic>
      <p:graphicFrame>
        <p:nvGraphicFramePr>
          <p:cNvPr id="34" name="Tabelle 33"/>
          <p:cNvGraphicFramePr>
            <a:graphicFrameLocks noGrp="1"/>
          </p:cNvGraphicFramePr>
          <p:nvPr/>
        </p:nvGraphicFramePr>
        <p:xfrm>
          <a:off x="251520" y="1347614"/>
          <a:ext cx="1555168" cy="3191998"/>
        </p:xfrm>
        <a:graphic>
          <a:graphicData uri="http://schemas.openxmlformats.org/drawingml/2006/table">
            <a:tbl>
              <a:tblPr/>
              <a:tblGrid>
                <a:gridCol w="1555168"/>
              </a:tblGrid>
              <a:tr h="17419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Serie 50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32000">
                          <a:srgbClr val="000066">
                            <a:alpha val="88000"/>
                          </a:srgbClr>
                        </a:gs>
                        <a:gs pos="100000">
                          <a:srgbClr val="000066">
                            <a:alpha val="49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205/55 R 16 91 V TL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185/55 R 15 82 H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225/55 R 17 101 Y TL XL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215/55 R 16 93 V TL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225/50  R  17  Y XL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185/55 R 14 80 H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225/55 R 16 95 V TL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195/55 R16 87 V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195/55 R 16 87 H TL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185/55 R 15 82 V TL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215/55 R 16 93 Y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205/55 R 16 91 H TL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195/55 R 15 85 V TL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215/50  R  17  Y XL FR 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225/55 R 16 99 Y TL XL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205/55 R 16 94 V TL XL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7000">
                          <a:schemeClr val="bg1">
                            <a:alpha val="17000"/>
                          </a:schemeClr>
                        </a:gs>
                        <a:gs pos="8000">
                          <a:schemeClr val="bg1">
                            <a:alpha val="0"/>
                          </a:schemeClr>
                        </a:gs>
                        <a:gs pos="84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215/55 R 16 93 H TL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215/55 R17 94 Y TL FR</a:t>
                      </a:r>
                      <a:endParaRPr lang="pt-BR" sz="9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" name="Grafik 34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56414" y="3867894"/>
            <a:ext cx="179282" cy="180000"/>
          </a:xfrm>
          <a:prstGeom prst="rect">
            <a:avLst/>
          </a:prstGeom>
          <a:effectLst/>
        </p:spPr>
      </p:pic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1907704" y="1347614"/>
          <a:ext cx="1555168" cy="3185464"/>
        </p:xfrm>
        <a:graphic>
          <a:graphicData uri="http://schemas.openxmlformats.org/drawingml/2006/table">
            <a:tbl>
              <a:tblPr/>
              <a:tblGrid>
                <a:gridCol w="1555168"/>
              </a:tblGrid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225/55 R 16 95 Y TL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195/55 R 15 85 H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215/55 R 16 97 H TL XL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235/55 R 17 103 Y TL XL FR</a:t>
                      </a:r>
                      <a:endParaRPr lang="pt-BR" sz="900" b="0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pt-BR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Serie 50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53000">
                          <a:srgbClr val="000066">
                            <a:alpha val="79000"/>
                          </a:srgbClr>
                        </a:gs>
                        <a:gs pos="100000">
                          <a:srgbClr val="000066">
                            <a:alpha val="5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195/50 R 15 82 H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195/50 R 15 82 V TL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205/50 R 17 89 V TL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205/50 R 17 93 Y TL XL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900" dirty="0" smtClean="0">
                          <a:latin typeface="Arial Narrow" pitchFamily="34" charset="0"/>
                        </a:rPr>
                        <a:t>205/50 R 17 93 V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205/50 R 16 87 Y TL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195/50 R 16 88 V TL XL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215/50 R 17 91 Y TL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900" dirty="0" smtClean="0">
                          <a:latin typeface="Arial Narrow" pitchFamily="34" charset="0"/>
                        </a:rPr>
                        <a:t>205/50 R 15 86 V TL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225/50 R 17 98 Y TL XL FR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7000">
                          <a:schemeClr val="bg1">
                            <a:alpha val="17000"/>
                          </a:schemeClr>
                        </a:gs>
                        <a:gs pos="8000">
                          <a:schemeClr val="bg1">
                            <a:alpha val="0"/>
                          </a:schemeClr>
                        </a:gs>
                        <a:gs pos="84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215/50 R 17 95 Y TL XL FR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225/50 R 16 92 Y TL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225/50 R 17 98 V TL XL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7" name="Grafik 36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4606" y="1851670"/>
            <a:ext cx="179282" cy="180000"/>
          </a:xfrm>
          <a:prstGeom prst="rect">
            <a:avLst/>
          </a:prstGeom>
          <a:effectLst/>
        </p:spPr>
      </p:pic>
      <p:pic>
        <p:nvPicPr>
          <p:cNvPr id="38" name="Grafik 37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371950"/>
            <a:ext cx="179282" cy="180000"/>
          </a:xfrm>
          <a:prstGeom prst="rect">
            <a:avLst/>
          </a:prstGeom>
          <a:effectLst/>
        </p:spPr>
      </p:pic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3707904" y="1347614"/>
          <a:ext cx="1584176" cy="3185464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225/50 R 17 94 Y TL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 205/50 R 16 87 V TL</a:t>
                      </a:r>
                      <a:endParaRPr lang="de-DE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pt-BR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Serie 45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53000">
                          <a:srgbClr val="000066">
                            <a:alpha val="79000"/>
                          </a:srgbClr>
                        </a:gs>
                        <a:gs pos="100000">
                          <a:srgbClr val="000066">
                            <a:alpha val="5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195/45 R 16 80 V TL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225/45 R 17 94 Y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235/45 R 17 94 Y TL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225/45 R 17 91 Y TL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900" dirty="0" smtClean="0">
                          <a:latin typeface="Arial Narrow" pitchFamily="34" charset="0"/>
                        </a:rPr>
                        <a:t>205/45 R 16 83 V TL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205/45 R 16 83 Y TL FR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245/45 R 18 96 Y TL FR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900" dirty="0" smtClean="0">
                          <a:latin typeface="Arial Narrow" pitchFamily="34" charset="0"/>
                        </a:rPr>
                        <a:t>195/45 R 16 84 V TL XL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205/45 R 17 88 Y TL XL FR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195/45 R 15 78 V TL FR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7000">
                          <a:schemeClr val="bg1">
                            <a:alpha val="17000"/>
                          </a:schemeClr>
                        </a:gs>
                        <a:gs pos="8000">
                          <a:schemeClr val="bg1">
                            <a:alpha val="0"/>
                          </a:schemeClr>
                        </a:gs>
                        <a:gs pos="84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245/45 R 17 99 Y TL XL FR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245/45 R 18 100 Y TL XL FR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235/45 R 17 97 Y TL XL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225/45 R 18 95 Y TL XL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225/45 R 17 94 V TL XL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/>
        </p:nvGraphicFramePr>
        <p:xfrm>
          <a:off x="5508104" y="1347614"/>
          <a:ext cx="1584176" cy="3185464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235/45 R 18 98 Y TL XL FR</a:t>
                      </a:r>
                      <a:endParaRPr lang="pt-BR" sz="900" b="0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255/45 R 18 103 Y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215/45 R 17 91 Y TL XL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215/45 R 17 87 V TL FR</a:t>
                      </a:r>
                      <a:endParaRPr lang="pt-BR" sz="900" b="0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r>
                        <a:rPr lang="pt-BR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Serie 40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0066"/>
                        </a:gs>
                        <a:gs pos="53000">
                          <a:srgbClr val="000066">
                            <a:alpha val="79000"/>
                          </a:srgbClr>
                        </a:gs>
                        <a:gs pos="100000">
                          <a:srgbClr val="000066">
                            <a:alpha val="5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245/40 R 18 97 Y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235/40 R 18 95 Y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245/40 R 17 91 Y TL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215/40 R 17 87 Y TL XL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225/40 R 18 92 Y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225/40 R 18 92 Y TL XL FR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255/40 R 19 100 Y TL XL FR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205/40 R 17 84 Y TL XL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245/40 R 18 93 Y TL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245/40 R 19 98 Y TL FR</a:t>
                      </a:r>
                      <a:endParaRPr lang="pt-BR" sz="900" b="1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>
                            <a:alpha val="60000"/>
                          </a:srgbClr>
                        </a:gs>
                        <a:gs pos="95000">
                          <a:srgbClr val="FFD400">
                            <a:alpha val="60000"/>
                          </a:srgb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0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None/>
                      </a:pP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7236295" y="1347614"/>
          <a:ext cx="1656879" cy="1005936"/>
        </p:xfrm>
        <a:graphic>
          <a:graphicData uri="http://schemas.openxmlformats.org/drawingml/2006/table">
            <a:tbl>
              <a:tblPr/>
              <a:tblGrid>
                <a:gridCol w="1656879"/>
              </a:tblGrid>
              <a:tr h="167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Serie 35</a:t>
                      </a:r>
                      <a:endParaRPr lang="de-DE" sz="9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0000">
                          <a:srgbClr val="000066"/>
                        </a:gs>
                        <a:gs pos="100000">
                          <a:srgbClr val="000066">
                            <a:alpha val="42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 255/35 R 19 96 Y TL XL FR</a:t>
                      </a:r>
                      <a:endParaRPr lang="pt-BR" sz="9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270000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pt-BR" sz="9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" sz="900" dirty="0" smtClean="0">
                          <a:latin typeface="Arial Narrow" pitchFamily="34" charset="0"/>
                        </a:rPr>
                        <a:t>235/35 R 19 91 Y TL XL FR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255/35 R 18 94 Y TL XL FR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chemeClr val="bg1">
                            <a:alpha val="60000"/>
                          </a:schemeClr>
                        </a:gs>
                        <a:gs pos="95000">
                          <a:schemeClr val="bg1">
                            <a:alpha val="60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dirty="0" smtClean="0">
                          <a:latin typeface="Arial Narrow" pitchFamily="34" charset="0"/>
                        </a:rPr>
                        <a:t>255/35 R 20 97 Y TL XL FR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l" fontAlgn="b">
                        <a:buFontTx/>
                        <a:buBlip>
                          <a:blip r:embed="rId6"/>
                        </a:buBlip>
                      </a:pP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ES" sz="9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225/35 R 19 88 Y TL XL FR</a:t>
                      </a:r>
                      <a:endParaRPr lang="es-ES" sz="900" b="0" i="0" u="none" strike="noStrike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L="108000" marR="108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">
                          <a:srgbClr val="FFD400"/>
                        </a:gs>
                        <a:gs pos="95000">
                          <a:srgbClr val="FFD400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</a:tbl>
          </a:graphicData>
        </a:graphic>
      </p:graphicFrame>
      <p:pic>
        <p:nvPicPr>
          <p:cNvPr id="42" name="Grafik 41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2000" y="1332000"/>
            <a:ext cx="179282" cy="180000"/>
          </a:xfrm>
          <a:prstGeom prst="rect">
            <a:avLst/>
          </a:prstGeom>
          <a:effectLst/>
        </p:spPr>
      </p:pic>
      <p:pic>
        <p:nvPicPr>
          <p:cNvPr id="43" name="Grafik 42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2798" y="1512000"/>
            <a:ext cx="179282" cy="180000"/>
          </a:xfrm>
          <a:prstGeom prst="rect">
            <a:avLst/>
          </a:prstGeom>
          <a:effectLst/>
        </p:spPr>
      </p:pic>
      <p:pic>
        <p:nvPicPr>
          <p:cNvPr id="44" name="Grafik 43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263" y="4356000"/>
            <a:ext cx="179282" cy="180000"/>
          </a:xfrm>
          <a:prstGeom prst="rect">
            <a:avLst/>
          </a:prstGeom>
          <a:effectLst/>
        </p:spPr>
      </p:pic>
      <p:pic>
        <p:nvPicPr>
          <p:cNvPr id="45" name="Grafik 44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332000"/>
            <a:ext cx="179282" cy="180000"/>
          </a:xfrm>
          <a:prstGeom prst="rect">
            <a:avLst/>
          </a:prstGeom>
          <a:effectLst/>
        </p:spPr>
      </p:pic>
      <p:pic>
        <p:nvPicPr>
          <p:cNvPr id="46" name="Grafik 45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836000"/>
            <a:ext cx="179282" cy="180000"/>
          </a:xfrm>
          <a:prstGeom prst="rect">
            <a:avLst/>
          </a:prstGeom>
          <a:effectLst/>
        </p:spPr>
      </p:pic>
      <p:pic>
        <p:nvPicPr>
          <p:cNvPr id="47" name="Grafik 46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687894"/>
            <a:ext cx="179282" cy="180000"/>
          </a:xfrm>
          <a:prstGeom prst="rect">
            <a:avLst/>
          </a:prstGeom>
          <a:effectLst/>
        </p:spPr>
      </p:pic>
      <p:pic>
        <p:nvPicPr>
          <p:cNvPr id="48" name="Grafik 47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867894"/>
            <a:ext cx="179282" cy="180000"/>
          </a:xfrm>
          <a:prstGeom prst="rect">
            <a:avLst/>
          </a:prstGeom>
          <a:effectLst/>
        </p:spPr>
      </p:pic>
      <p:pic>
        <p:nvPicPr>
          <p:cNvPr id="49" name="Grafik 48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13198" y="2175726"/>
            <a:ext cx="179282" cy="180000"/>
          </a:xfrm>
          <a:prstGeom prst="rect">
            <a:avLst/>
          </a:prstGeom>
          <a:effectLst/>
        </p:spPr>
      </p:pic>
      <p:pic>
        <p:nvPicPr>
          <p:cNvPr id="50" name="Grafik 49" descr="3D_Button_Ba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0706" y="4133969"/>
            <a:ext cx="179282" cy="180000"/>
          </a:xfrm>
          <a:prstGeom prst="rect">
            <a:avLst/>
          </a:prstGeom>
          <a:effectLst/>
        </p:spPr>
      </p:pic>
      <p:sp>
        <p:nvSpPr>
          <p:cNvPr id="51" name="Inhaltsplatzhalter 1"/>
          <p:cNvSpPr>
            <a:spLocks noGrp="1"/>
          </p:cNvSpPr>
          <p:nvPr>
            <p:ph idx="1"/>
          </p:nvPr>
        </p:nvSpPr>
        <p:spPr>
          <a:xfrm>
            <a:off x="8267699" y="4041800"/>
            <a:ext cx="853033" cy="323825"/>
          </a:xfrm>
        </p:spPr>
        <p:txBody>
          <a:bodyPr>
            <a:noAutofit/>
          </a:bodyPr>
          <a:lstStyle/>
          <a:p>
            <a:pPr marL="252413" lvl="0" indent="-252413" defTabSz="1069116">
              <a:lnSpc>
                <a:spcPts val="1800"/>
              </a:lnSpc>
              <a:spcBef>
                <a:spcPct val="0"/>
              </a:spcBef>
              <a:buNone/>
              <a:defRPr/>
            </a:pPr>
            <a:r>
              <a:rPr lang="de-DE" sz="900" b="1" noProof="0" dirty="0" smtClean="0">
                <a:solidFill>
                  <a:srgbClr val="000066"/>
                </a:solidFill>
              </a:rPr>
              <a:t>=  </a:t>
            </a:r>
            <a:r>
              <a:rPr lang="de-DE" sz="900" b="1" noProof="0" dirty="0" err="1" smtClean="0">
                <a:solidFill>
                  <a:srgbClr val="000066"/>
                </a:solidFill>
              </a:rPr>
              <a:t>new</a:t>
            </a:r>
            <a:r>
              <a:rPr lang="de-DE" sz="900" b="1" noProof="0" dirty="0" smtClean="0">
                <a:solidFill>
                  <a:srgbClr val="000066"/>
                </a:solidFill>
              </a:rPr>
              <a:t> </a:t>
            </a:r>
            <a:r>
              <a:rPr lang="de-DE" sz="900" b="1" noProof="0" dirty="0" err="1" smtClean="0">
                <a:solidFill>
                  <a:srgbClr val="000066"/>
                </a:solidFill>
              </a:rPr>
              <a:t>size</a:t>
            </a:r>
            <a:endParaRPr lang="de-DE" sz="900" b="1" noProof="0" dirty="0" smtClean="0">
              <a:solidFill>
                <a:srgbClr val="000066"/>
              </a:solidFill>
            </a:endParaRPr>
          </a:p>
          <a:p>
            <a:pPr marL="0" indent="0">
              <a:buSzPct val="80000"/>
              <a:buNone/>
            </a:pPr>
            <a:endParaRPr lang="de-DE" sz="1200" b="1" noProof="0" dirty="0" smtClean="0">
              <a:solidFill>
                <a:srgbClr val="000066"/>
              </a:solidFill>
            </a:endParaRPr>
          </a:p>
          <a:p>
            <a:pPr>
              <a:buSzPct val="80000"/>
              <a:buNone/>
            </a:pPr>
            <a:endParaRPr lang="de-DE" sz="1200" noProof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1520" y="3469140"/>
            <a:ext cx="5832648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34" tIns="30067" rIns="60134" bIns="30067">
            <a:spAutoFit/>
            <a:scene3d>
              <a:camera prst="orthographicFront"/>
              <a:lightRig rig="balanced" dir="t"/>
            </a:scene3d>
            <a:sp3d prstMaterial="metal"/>
          </a:bodyPr>
          <a:lstStyle/>
          <a:p>
            <a:pPr marL="174347" indent="-174347" defTabSz="654585">
              <a:lnSpc>
                <a:spcPct val="90000"/>
              </a:lnSpc>
              <a:spcBef>
                <a:spcPts val="658"/>
              </a:spcBef>
              <a:buSzPct val="110000"/>
              <a:defRPr/>
            </a:pPr>
            <a:r>
              <a:rPr lang="en-GB" sz="6600" b="1" kern="0" dirty="0" smtClean="0">
                <a:ln w="0">
                  <a:noFill/>
                </a:ln>
                <a:solidFill>
                  <a:srgbClr val="010066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68300" algn="ctr" rotWithShape="0">
                    <a:srgbClr val="FFFFFF"/>
                  </a:outerShdw>
                </a:effectLst>
                <a:latin typeface="Arial Black" pitchFamily="34" charset="0"/>
              </a:rPr>
              <a:t>Bravuris 3</a:t>
            </a:r>
            <a:r>
              <a:rPr lang="en-GB" sz="4800" b="1" kern="0" baseline="58000" dirty="0" smtClean="0">
                <a:ln w="0">
                  <a:noFill/>
                </a:ln>
                <a:solidFill>
                  <a:srgbClr val="010066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68300" algn="ctr" rotWithShape="0">
                    <a:srgbClr val="FFFFFF"/>
                  </a:outerShdw>
                </a:effectLst>
                <a:latin typeface="Arial Black" pitchFamily="34" charset="0"/>
              </a:rPr>
              <a:t>HM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0945" y="3210175"/>
            <a:ext cx="2289307" cy="3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34" tIns="30067" rIns="60134" bIns="30067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marL="174347" indent="-174347" defTabSz="654585">
              <a:lnSpc>
                <a:spcPct val="90000"/>
              </a:lnSpc>
              <a:spcBef>
                <a:spcPts val="658"/>
              </a:spcBef>
              <a:buSzPct val="110000"/>
              <a:defRPr/>
            </a:pPr>
            <a:r>
              <a:rPr lang="en-GB" b="1" kern="0" spc="-20" dirty="0" smtClean="0"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34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en-GB" dirty="0" smtClean="0"/>
              <a:t> </a:t>
            </a:r>
            <a:r>
              <a:rPr lang="en-GB" b="1" kern="0" spc="-20" dirty="0" smtClean="0"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34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new</a:t>
            </a:r>
            <a:r>
              <a:rPr lang="en-GB" dirty="0" smtClean="0"/>
              <a:t> </a:t>
            </a:r>
            <a:r>
              <a:rPr lang="en-GB" b="1" kern="0" spc="-20" dirty="0" smtClean="0"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34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Barum</a:t>
            </a:r>
            <a:endParaRPr lang="en-GB" b="1" kern="0" spc="-20" dirty="0">
              <a:solidFill>
                <a:srgbClr val="FFFFFF"/>
              </a:solidFill>
              <a:effectLst>
                <a:outerShdw blurRad="63500" algn="ctr" rotWithShape="0">
                  <a:prstClr val="black">
                    <a:alpha val="34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 descr="HighMileage_Bildmarke_kasten.png"/>
          <p:cNvPicPr>
            <a:picLocks noChangeAspect="1"/>
          </p:cNvPicPr>
          <p:nvPr/>
        </p:nvPicPr>
        <p:blipFill>
          <a:blip r:embed="rId2" cstate="print"/>
          <a:srcRect l="6718" r="5947"/>
          <a:stretch>
            <a:fillRect/>
          </a:stretch>
        </p:blipFill>
        <p:spPr>
          <a:xfrm>
            <a:off x="7812360" y="-20538"/>
            <a:ext cx="1061744" cy="830160"/>
          </a:xfrm>
          <a:prstGeom prst="rect">
            <a:avLst/>
          </a:prstGeom>
          <a:ln w="9525">
            <a:solidFill>
              <a:srgbClr val="00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329" y="4277954"/>
            <a:ext cx="4752727" cy="3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134" tIns="30067" rIns="60134" bIns="30067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marL="174347" indent="-174347" defTabSz="654585">
              <a:lnSpc>
                <a:spcPct val="90000"/>
              </a:lnSpc>
              <a:spcBef>
                <a:spcPts val="658"/>
              </a:spcBef>
              <a:buSzPct val="110000"/>
              <a:defRPr/>
            </a:pPr>
            <a:r>
              <a:rPr lang="en-GB" b="1" kern="0" spc="-20" dirty="0" smtClean="0">
                <a:solidFill>
                  <a:srgbClr val="000066"/>
                </a:solidFill>
                <a:effectLst>
                  <a:outerShdw blurRad="63500" algn="ctr" rotWithShape="0">
                    <a:prstClr val="black">
                      <a:alpha val="34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Well balanced with a plus in mileage</a:t>
            </a:r>
            <a:endParaRPr lang="en-GB" b="1" kern="0" spc="-20" dirty="0">
              <a:solidFill>
                <a:srgbClr val="000066"/>
              </a:solidFill>
              <a:effectLst>
                <a:outerShdw blurRad="63500" algn="ctr" rotWithShape="0">
                  <a:prstClr val="black">
                    <a:alpha val="34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PFB_Bravuris3_"/>
  <p:tag name="SAVETOFOLDER" val="\\3DSERVER\Projekte\conti\Bravuris3\Produktfactbook\"/>
  <p:tag name="IMAGEWIDTH" val="1280"/>
  <p:tag name="IMAGEHEIGHT" val="720"/>
  <p:tag name="EXPORTRANGE" val="SlideRange"/>
  <p:tag name="EXPORTSLIDERANGE" val="13-18"/>
  <p:tag name="SIZEBY" val="PIXELS"/>
  <p:tag name="EXPORTAS" val="PNG"/>
  <p:tag name="NUMBERFORMAT" val="0"/>
  <p:tag name="ISPRING_RESOURCE_PATHS_HASH_2" val="9c8fd7d0371cfba2a255be011eab07b334923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1089</Words>
  <Application>Microsoft Office PowerPoint</Application>
  <PresentationFormat>Ekraaniseanss (16:9)</PresentationFormat>
  <Paragraphs>236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Larissa-Design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Manuel</dc:creator>
  <cp:lastModifiedBy>Tammo</cp:lastModifiedBy>
  <cp:revision>1591</cp:revision>
  <dcterms:created xsi:type="dcterms:W3CDTF">2013-05-08T12:15:07Z</dcterms:created>
  <dcterms:modified xsi:type="dcterms:W3CDTF">2014-01-14T20:59:59Z</dcterms:modified>
</cp:coreProperties>
</file>